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sldIdLst>
    <p:sldId id="266" r:id="rId5"/>
    <p:sldId id="347" r:id="rId6"/>
    <p:sldId id="373" r:id="rId7"/>
    <p:sldId id="372" r:id="rId8"/>
    <p:sldId id="375" r:id="rId9"/>
    <p:sldId id="374" r:id="rId10"/>
    <p:sldId id="284" r:id="rId11"/>
    <p:sldId id="272" r:id="rId12"/>
    <p:sldId id="298" r:id="rId13"/>
    <p:sldId id="376" r:id="rId14"/>
    <p:sldId id="332" r:id="rId15"/>
    <p:sldId id="378" r:id="rId16"/>
    <p:sldId id="334" r:id="rId17"/>
    <p:sldId id="325" r:id="rId18"/>
    <p:sldId id="333" r:id="rId19"/>
    <p:sldId id="331" r:id="rId20"/>
    <p:sldId id="300" r:id="rId21"/>
    <p:sldId id="351" r:id="rId22"/>
    <p:sldId id="352" r:id="rId23"/>
    <p:sldId id="354" r:id="rId24"/>
    <p:sldId id="353" r:id="rId25"/>
    <p:sldId id="355" r:id="rId26"/>
    <p:sldId id="356" r:id="rId27"/>
    <p:sldId id="357" r:id="rId28"/>
    <p:sldId id="358" r:id="rId29"/>
    <p:sldId id="359" r:id="rId30"/>
    <p:sldId id="360" r:id="rId31"/>
    <p:sldId id="361" r:id="rId32"/>
    <p:sldId id="362" r:id="rId33"/>
    <p:sldId id="363" r:id="rId34"/>
    <p:sldId id="364" r:id="rId35"/>
    <p:sldId id="365" r:id="rId36"/>
    <p:sldId id="366" r:id="rId37"/>
    <p:sldId id="367" r:id="rId38"/>
    <p:sldId id="368" r:id="rId39"/>
    <p:sldId id="371" r:id="rId40"/>
    <p:sldId id="377" r:id="rId4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0991D1-4BF4-4B2B-81F6-D98F0D2D6BE5}">
          <p14:sldIdLst>
            <p14:sldId id="266"/>
            <p14:sldId id="347"/>
            <p14:sldId id="373"/>
            <p14:sldId id="372"/>
            <p14:sldId id="375"/>
            <p14:sldId id="374"/>
            <p14:sldId id="284"/>
            <p14:sldId id="272"/>
            <p14:sldId id="298"/>
            <p14:sldId id="376"/>
            <p14:sldId id="332"/>
            <p14:sldId id="378"/>
            <p14:sldId id="334"/>
            <p14:sldId id="325"/>
            <p14:sldId id="333"/>
            <p14:sldId id="331"/>
            <p14:sldId id="300"/>
            <p14:sldId id="351"/>
            <p14:sldId id="352"/>
            <p14:sldId id="354"/>
            <p14:sldId id="353"/>
            <p14:sldId id="355"/>
            <p14:sldId id="356"/>
            <p14:sldId id="357"/>
            <p14:sldId id="358"/>
            <p14:sldId id="359"/>
            <p14:sldId id="360"/>
            <p14:sldId id="361"/>
            <p14:sldId id="362"/>
            <p14:sldId id="363"/>
            <p14:sldId id="364"/>
            <p14:sldId id="365"/>
            <p14:sldId id="366"/>
            <p14:sldId id="367"/>
            <p14:sldId id="368"/>
            <p14:sldId id="371"/>
            <p14:sldId id="377"/>
          </p14:sldIdLst>
        </p14:section>
        <p14:section name="Untitled Section" id="{4246C63E-7F76-4B67-A3FE-0949480961A6}">
          <p14:sldIdLst/>
        </p14:section>
        <p14:section name="Untitled Section" id="{69B8C33D-A131-42A0-9AD5-89D05C5C7B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rr, Tiara (CHS)" initials="FT(" lastIdx="1" clrIdx="0">
    <p:extLst>
      <p:ext uri="{19B8F6BF-5375-455C-9EA6-DF929625EA0E}">
        <p15:presenceInfo xmlns:p15="http://schemas.microsoft.com/office/powerpoint/2012/main" userId="S-1-5-21-1614895754-162531612-725345543-172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51" autoAdjust="0"/>
  </p:normalViewPr>
  <p:slideViewPr>
    <p:cSldViewPr>
      <p:cViewPr varScale="1">
        <p:scale>
          <a:sx n="67" d="100"/>
          <a:sy n="67" d="100"/>
        </p:scale>
        <p:origin x="1168"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s, Sophia (CHS)" userId="505f9925-291c-4f12-87fa-2e4d384d627b" providerId="ADAL" clId="{96E5205D-D52E-4121-A33B-8167634B8870}"/>
    <pc:docChg chg="modSld">
      <pc:chgData name="Davis, Sophia (CHS)" userId="505f9925-291c-4f12-87fa-2e4d384d627b" providerId="ADAL" clId="{96E5205D-D52E-4121-A33B-8167634B8870}" dt="2024-01-05T15:33:57.310" v="3" actId="20577"/>
      <pc:docMkLst>
        <pc:docMk/>
      </pc:docMkLst>
      <pc:sldChg chg="modSp mod">
        <pc:chgData name="Davis, Sophia (CHS)" userId="505f9925-291c-4f12-87fa-2e4d384d627b" providerId="ADAL" clId="{96E5205D-D52E-4121-A33B-8167634B8870}" dt="2024-01-05T15:33:57.310" v="3" actId="20577"/>
        <pc:sldMkLst>
          <pc:docMk/>
          <pc:sldMk cId="4139713266" sldId="355"/>
        </pc:sldMkLst>
        <pc:spChg chg="mod">
          <ac:chgData name="Davis, Sophia (CHS)" userId="505f9925-291c-4f12-87fa-2e4d384d627b" providerId="ADAL" clId="{96E5205D-D52E-4121-A33B-8167634B8870}" dt="2024-01-05T15:33:57.310" v="3" actId="20577"/>
          <ac:spMkLst>
            <pc:docMk/>
            <pc:sldMk cId="4139713266" sldId="355"/>
            <ac:spMk id="6" creationId="{4D8627AF-14A5-4310-B657-3D02CA321644}"/>
          </ac:spMkLst>
        </pc:spChg>
      </pc:sldChg>
    </pc:docChg>
  </pc:docChgLst>
  <pc:docChgLst>
    <pc:chgData name="Koulouris, Agapi (CHS)" userId="ba2f3e0f-d95d-427c-a089-54dcaf7854da" providerId="ADAL" clId="{9BA68E7F-19AB-43B2-953E-ED202000363F}"/>
    <pc:docChg chg="undo custSel addSld delSld modSld modSection">
      <pc:chgData name="Koulouris, Agapi (CHS)" userId="ba2f3e0f-d95d-427c-a089-54dcaf7854da" providerId="ADAL" clId="{9BA68E7F-19AB-43B2-953E-ED202000363F}" dt="2023-11-09T01:15:25.190" v="5222" actId="20577"/>
      <pc:docMkLst>
        <pc:docMk/>
      </pc:docMkLst>
      <pc:sldChg chg="modSp mod">
        <pc:chgData name="Koulouris, Agapi (CHS)" userId="ba2f3e0f-d95d-427c-a089-54dcaf7854da" providerId="ADAL" clId="{9BA68E7F-19AB-43B2-953E-ED202000363F}" dt="2023-11-08T23:04:09.984" v="44" actId="20577"/>
        <pc:sldMkLst>
          <pc:docMk/>
          <pc:sldMk cId="3491160802" sldId="266"/>
        </pc:sldMkLst>
        <pc:spChg chg="mod">
          <ac:chgData name="Koulouris, Agapi (CHS)" userId="ba2f3e0f-d95d-427c-a089-54dcaf7854da" providerId="ADAL" clId="{9BA68E7F-19AB-43B2-953E-ED202000363F}" dt="2023-11-08T23:04:09.984" v="44" actId="20577"/>
          <ac:spMkLst>
            <pc:docMk/>
            <pc:sldMk cId="3491160802" sldId="266"/>
            <ac:spMk id="5" creationId="{00000000-0000-0000-0000-000000000000}"/>
          </ac:spMkLst>
        </pc:spChg>
      </pc:sldChg>
      <pc:sldChg chg="modSp mod">
        <pc:chgData name="Koulouris, Agapi (CHS)" userId="ba2f3e0f-d95d-427c-a089-54dcaf7854da" providerId="ADAL" clId="{9BA68E7F-19AB-43B2-953E-ED202000363F}" dt="2023-11-09T01:15:25.190" v="5222" actId="20577"/>
        <pc:sldMkLst>
          <pc:docMk/>
          <pc:sldMk cId="1871659302" sldId="272"/>
        </pc:sldMkLst>
        <pc:spChg chg="mod">
          <ac:chgData name="Koulouris, Agapi (CHS)" userId="ba2f3e0f-d95d-427c-a089-54dcaf7854da" providerId="ADAL" clId="{9BA68E7F-19AB-43B2-953E-ED202000363F}" dt="2023-11-09T00:21:34.984" v="2945" actId="20577"/>
          <ac:spMkLst>
            <pc:docMk/>
            <pc:sldMk cId="1871659302" sldId="272"/>
            <ac:spMk id="2" creationId="{00000000-0000-0000-0000-000000000000}"/>
          </ac:spMkLst>
        </pc:spChg>
        <pc:spChg chg="mod">
          <ac:chgData name="Koulouris, Agapi (CHS)" userId="ba2f3e0f-d95d-427c-a089-54dcaf7854da" providerId="ADAL" clId="{9BA68E7F-19AB-43B2-953E-ED202000363F}" dt="2023-11-09T01:15:25.190" v="5222" actId="20577"/>
          <ac:spMkLst>
            <pc:docMk/>
            <pc:sldMk cId="1871659302" sldId="272"/>
            <ac:spMk id="10" creationId="{00000000-0000-0000-0000-000000000000}"/>
          </ac:spMkLst>
        </pc:spChg>
      </pc:sldChg>
      <pc:sldChg chg="modSp mod">
        <pc:chgData name="Koulouris, Agapi (CHS)" userId="ba2f3e0f-d95d-427c-a089-54dcaf7854da" providerId="ADAL" clId="{9BA68E7F-19AB-43B2-953E-ED202000363F}" dt="2023-11-09T01:13:25.121" v="5219"/>
        <pc:sldMkLst>
          <pc:docMk/>
          <pc:sldMk cId="729599793" sldId="298"/>
        </pc:sldMkLst>
        <pc:spChg chg="mod">
          <ac:chgData name="Koulouris, Agapi (CHS)" userId="ba2f3e0f-d95d-427c-a089-54dcaf7854da" providerId="ADAL" clId="{9BA68E7F-19AB-43B2-953E-ED202000363F}" dt="2023-11-09T01:04:53.544" v="4423" actId="20577"/>
          <ac:spMkLst>
            <pc:docMk/>
            <pc:sldMk cId="729599793" sldId="298"/>
            <ac:spMk id="2" creationId="{00000000-0000-0000-0000-000000000000}"/>
          </ac:spMkLst>
        </pc:spChg>
        <pc:spChg chg="mod">
          <ac:chgData name="Koulouris, Agapi (CHS)" userId="ba2f3e0f-d95d-427c-a089-54dcaf7854da" providerId="ADAL" clId="{9BA68E7F-19AB-43B2-953E-ED202000363F}" dt="2023-11-09T01:13:25.121" v="5219"/>
          <ac:spMkLst>
            <pc:docMk/>
            <pc:sldMk cId="729599793" sldId="298"/>
            <ac:spMk id="3" creationId="{31539C17-4CFF-48A0-8D88-281CA54739C7}"/>
          </ac:spMkLst>
        </pc:spChg>
      </pc:sldChg>
      <pc:sldChg chg="modSp mod">
        <pc:chgData name="Koulouris, Agapi (CHS)" userId="ba2f3e0f-d95d-427c-a089-54dcaf7854da" providerId="ADAL" clId="{9BA68E7F-19AB-43B2-953E-ED202000363F}" dt="2023-11-09T01:12:43.712" v="5217" actId="255"/>
        <pc:sldMkLst>
          <pc:docMk/>
          <pc:sldMk cId="910091665" sldId="332"/>
        </pc:sldMkLst>
        <pc:spChg chg="mod">
          <ac:chgData name="Koulouris, Agapi (CHS)" userId="ba2f3e0f-d95d-427c-a089-54dcaf7854da" providerId="ADAL" clId="{9BA68E7F-19AB-43B2-953E-ED202000363F}" dt="2023-11-09T01:12:43.712" v="5217" actId="255"/>
          <ac:spMkLst>
            <pc:docMk/>
            <pc:sldMk cId="910091665" sldId="332"/>
            <ac:spMk id="2" creationId="{00000000-0000-0000-0000-000000000000}"/>
          </ac:spMkLst>
        </pc:spChg>
        <pc:spChg chg="mod">
          <ac:chgData name="Koulouris, Agapi (CHS)" userId="ba2f3e0f-d95d-427c-a089-54dcaf7854da" providerId="ADAL" clId="{9BA68E7F-19AB-43B2-953E-ED202000363F}" dt="2023-11-09T01:05:42.739" v="4433" actId="20577"/>
          <ac:spMkLst>
            <pc:docMk/>
            <pc:sldMk cId="910091665" sldId="332"/>
            <ac:spMk id="8" creationId="{00000000-0000-0000-0000-000000000000}"/>
          </ac:spMkLst>
        </pc:spChg>
      </pc:sldChg>
      <pc:sldChg chg="modSp mod">
        <pc:chgData name="Koulouris, Agapi (CHS)" userId="ba2f3e0f-d95d-427c-a089-54dcaf7854da" providerId="ADAL" clId="{9BA68E7F-19AB-43B2-953E-ED202000363F}" dt="2023-11-09T00:44:01.291" v="4056" actId="20577"/>
        <pc:sldMkLst>
          <pc:docMk/>
          <pc:sldMk cId="827569235" sldId="333"/>
        </pc:sldMkLst>
        <pc:spChg chg="mod">
          <ac:chgData name="Koulouris, Agapi (CHS)" userId="ba2f3e0f-d95d-427c-a089-54dcaf7854da" providerId="ADAL" clId="{9BA68E7F-19AB-43B2-953E-ED202000363F}" dt="2023-11-09T00:44:01.291" v="4056" actId="20577"/>
          <ac:spMkLst>
            <pc:docMk/>
            <pc:sldMk cId="827569235" sldId="333"/>
            <ac:spMk id="6" creationId="{E9CB8BF4-AC83-45A8-B548-C5128717DAFE}"/>
          </ac:spMkLst>
        </pc:spChg>
      </pc:sldChg>
      <pc:sldChg chg="modSp mod">
        <pc:chgData name="Koulouris, Agapi (CHS)" userId="ba2f3e0f-d95d-427c-a089-54dcaf7854da" providerId="ADAL" clId="{9BA68E7F-19AB-43B2-953E-ED202000363F}" dt="2023-11-09T00:42:47.867" v="4046" actId="5793"/>
        <pc:sldMkLst>
          <pc:docMk/>
          <pc:sldMk cId="3055997334" sldId="334"/>
        </pc:sldMkLst>
        <pc:spChg chg="mod">
          <ac:chgData name="Koulouris, Agapi (CHS)" userId="ba2f3e0f-d95d-427c-a089-54dcaf7854da" providerId="ADAL" clId="{9BA68E7F-19AB-43B2-953E-ED202000363F}" dt="2023-11-09T00:42:47.867" v="4046" actId="5793"/>
          <ac:spMkLst>
            <pc:docMk/>
            <pc:sldMk cId="3055997334" sldId="334"/>
            <ac:spMk id="3" creationId="{00000000-0000-0000-0000-000000000000}"/>
          </ac:spMkLst>
        </pc:spChg>
      </pc:sldChg>
      <pc:sldChg chg="modSp mod modAnim">
        <pc:chgData name="Koulouris, Agapi (CHS)" userId="ba2f3e0f-d95d-427c-a089-54dcaf7854da" providerId="ADAL" clId="{9BA68E7F-19AB-43B2-953E-ED202000363F}" dt="2023-11-09T01:01:37.101" v="4366" actId="20577"/>
        <pc:sldMkLst>
          <pc:docMk/>
          <pc:sldMk cId="1726816661" sldId="347"/>
        </pc:sldMkLst>
        <pc:spChg chg="mod">
          <ac:chgData name="Koulouris, Agapi (CHS)" userId="ba2f3e0f-d95d-427c-a089-54dcaf7854da" providerId="ADAL" clId="{9BA68E7F-19AB-43B2-953E-ED202000363F}" dt="2023-11-08T23:46:12.280" v="351" actId="20577"/>
          <ac:spMkLst>
            <pc:docMk/>
            <pc:sldMk cId="1726816661" sldId="347"/>
            <ac:spMk id="2" creationId="{00000000-0000-0000-0000-000000000000}"/>
          </ac:spMkLst>
        </pc:spChg>
        <pc:spChg chg="mod">
          <ac:chgData name="Koulouris, Agapi (CHS)" userId="ba2f3e0f-d95d-427c-a089-54dcaf7854da" providerId="ADAL" clId="{9BA68E7F-19AB-43B2-953E-ED202000363F}" dt="2023-11-09T01:01:37.101" v="4366" actId="20577"/>
          <ac:spMkLst>
            <pc:docMk/>
            <pc:sldMk cId="1726816661" sldId="347"/>
            <ac:spMk id="10" creationId="{00000000-0000-0000-0000-000000000000}"/>
          </ac:spMkLst>
        </pc:spChg>
      </pc:sldChg>
      <pc:sldChg chg="modSp mod">
        <pc:chgData name="Koulouris, Agapi (CHS)" userId="ba2f3e0f-d95d-427c-a089-54dcaf7854da" providerId="ADAL" clId="{9BA68E7F-19AB-43B2-953E-ED202000363F}" dt="2023-11-09T01:13:25.121" v="5219"/>
        <pc:sldMkLst>
          <pc:docMk/>
          <pc:sldMk cId="917649731" sldId="371"/>
        </pc:sldMkLst>
        <pc:spChg chg="mod">
          <ac:chgData name="Koulouris, Agapi (CHS)" userId="ba2f3e0f-d95d-427c-a089-54dcaf7854da" providerId="ADAL" clId="{9BA68E7F-19AB-43B2-953E-ED202000363F}" dt="2023-11-09T01:13:25.121" v="5219"/>
          <ac:spMkLst>
            <pc:docMk/>
            <pc:sldMk cId="917649731" sldId="371"/>
            <ac:spMk id="6" creationId="{4D8627AF-14A5-4310-B657-3D02CA321644}"/>
          </ac:spMkLst>
        </pc:spChg>
      </pc:sldChg>
      <pc:sldChg chg="new del">
        <pc:chgData name="Koulouris, Agapi (CHS)" userId="ba2f3e0f-d95d-427c-a089-54dcaf7854da" providerId="ADAL" clId="{9BA68E7F-19AB-43B2-953E-ED202000363F}" dt="2023-11-08T23:44:38.253" v="161" actId="2696"/>
        <pc:sldMkLst>
          <pc:docMk/>
          <pc:sldMk cId="1218483921" sldId="372"/>
        </pc:sldMkLst>
      </pc:sldChg>
      <pc:sldChg chg="modSp add mod modAnim">
        <pc:chgData name="Koulouris, Agapi (CHS)" userId="ba2f3e0f-d95d-427c-a089-54dcaf7854da" providerId="ADAL" clId="{9BA68E7F-19AB-43B2-953E-ED202000363F}" dt="2023-11-09T01:13:25.121" v="5219"/>
        <pc:sldMkLst>
          <pc:docMk/>
          <pc:sldMk cId="1650012301" sldId="372"/>
        </pc:sldMkLst>
        <pc:spChg chg="mod">
          <ac:chgData name="Koulouris, Agapi (CHS)" userId="ba2f3e0f-d95d-427c-a089-54dcaf7854da" providerId="ADAL" clId="{9BA68E7F-19AB-43B2-953E-ED202000363F}" dt="2023-11-09T00:02:35.464" v="1377" actId="20577"/>
          <ac:spMkLst>
            <pc:docMk/>
            <pc:sldMk cId="1650012301" sldId="372"/>
            <ac:spMk id="2" creationId="{00000000-0000-0000-0000-000000000000}"/>
          </ac:spMkLst>
        </pc:spChg>
        <pc:spChg chg="mod">
          <ac:chgData name="Koulouris, Agapi (CHS)" userId="ba2f3e0f-d95d-427c-a089-54dcaf7854da" providerId="ADAL" clId="{9BA68E7F-19AB-43B2-953E-ED202000363F}" dt="2023-11-09T01:13:25.121" v="5219"/>
          <ac:spMkLst>
            <pc:docMk/>
            <pc:sldMk cId="1650012301" sldId="372"/>
            <ac:spMk id="10" creationId="{00000000-0000-0000-0000-000000000000}"/>
          </ac:spMkLst>
        </pc:spChg>
      </pc:sldChg>
      <pc:sldChg chg="modSp add mod">
        <pc:chgData name="Koulouris, Agapi (CHS)" userId="ba2f3e0f-d95d-427c-a089-54dcaf7854da" providerId="ADAL" clId="{9BA68E7F-19AB-43B2-953E-ED202000363F}" dt="2023-11-09T01:13:25.270" v="5220"/>
        <pc:sldMkLst>
          <pc:docMk/>
          <pc:sldMk cId="2737801113" sldId="373"/>
        </pc:sldMkLst>
        <pc:spChg chg="mod">
          <ac:chgData name="Koulouris, Agapi (CHS)" userId="ba2f3e0f-d95d-427c-a089-54dcaf7854da" providerId="ADAL" clId="{9BA68E7F-19AB-43B2-953E-ED202000363F}" dt="2023-11-08T23:53:22.920" v="693" actId="20577"/>
          <ac:spMkLst>
            <pc:docMk/>
            <pc:sldMk cId="2737801113" sldId="373"/>
            <ac:spMk id="2" creationId="{00000000-0000-0000-0000-000000000000}"/>
          </ac:spMkLst>
        </pc:spChg>
        <pc:spChg chg="mod">
          <ac:chgData name="Koulouris, Agapi (CHS)" userId="ba2f3e0f-d95d-427c-a089-54dcaf7854da" providerId="ADAL" clId="{9BA68E7F-19AB-43B2-953E-ED202000363F}" dt="2023-11-09T01:13:25.270" v="5220"/>
          <ac:spMkLst>
            <pc:docMk/>
            <pc:sldMk cId="2737801113" sldId="373"/>
            <ac:spMk id="10" creationId="{00000000-0000-0000-0000-000000000000}"/>
          </ac:spMkLst>
        </pc:spChg>
      </pc:sldChg>
      <pc:sldChg chg="modSp add">
        <pc:chgData name="Koulouris, Agapi (CHS)" userId="ba2f3e0f-d95d-427c-a089-54dcaf7854da" providerId="ADAL" clId="{9BA68E7F-19AB-43B2-953E-ED202000363F}" dt="2023-11-09T01:13:25.121" v="5219"/>
        <pc:sldMkLst>
          <pc:docMk/>
          <pc:sldMk cId="3129546260" sldId="374"/>
        </pc:sldMkLst>
        <pc:spChg chg="mod">
          <ac:chgData name="Koulouris, Agapi (CHS)" userId="ba2f3e0f-d95d-427c-a089-54dcaf7854da" providerId="ADAL" clId="{9BA68E7F-19AB-43B2-953E-ED202000363F}" dt="2023-11-09T00:21:03.517" v="2928" actId="20577"/>
          <ac:spMkLst>
            <pc:docMk/>
            <pc:sldMk cId="3129546260" sldId="374"/>
            <ac:spMk id="2" creationId="{00000000-0000-0000-0000-000000000000}"/>
          </ac:spMkLst>
        </pc:spChg>
        <pc:spChg chg="mod">
          <ac:chgData name="Koulouris, Agapi (CHS)" userId="ba2f3e0f-d95d-427c-a089-54dcaf7854da" providerId="ADAL" clId="{9BA68E7F-19AB-43B2-953E-ED202000363F}" dt="2023-11-09T01:13:25.121" v="5219"/>
          <ac:spMkLst>
            <pc:docMk/>
            <pc:sldMk cId="3129546260" sldId="374"/>
            <ac:spMk id="10" creationId="{00000000-0000-0000-0000-000000000000}"/>
          </ac:spMkLst>
        </pc:spChg>
      </pc:sldChg>
      <pc:sldChg chg="add">
        <pc:chgData name="Koulouris, Agapi (CHS)" userId="ba2f3e0f-d95d-427c-a089-54dcaf7854da" providerId="ADAL" clId="{9BA68E7F-19AB-43B2-953E-ED202000363F}" dt="2023-11-08T23:57:28.411" v="1256" actId="2890"/>
        <pc:sldMkLst>
          <pc:docMk/>
          <pc:sldMk cId="3773123048" sldId="375"/>
        </pc:sldMkLst>
      </pc:sldChg>
      <pc:sldChg chg="addSp delSp modSp add mod">
        <pc:chgData name="Koulouris, Agapi (CHS)" userId="ba2f3e0f-d95d-427c-a089-54dcaf7854da" providerId="ADAL" clId="{9BA68E7F-19AB-43B2-953E-ED202000363F}" dt="2023-11-09T01:13:28.860" v="5221"/>
        <pc:sldMkLst>
          <pc:docMk/>
          <pc:sldMk cId="324981146" sldId="376"/>
        </pc:sldMkLst>
        <pc:spChg chg="mod">
          <ac:chgData name="Koulouris, Agapi (CHS)" userId="ba2f3e0f-d95d-427c-a089-54dcaf7854da" providerId="ADAL" clId="{9BA68E7F-19AB-43B2-953E-ED202000363F}" dt="2023-11-09T00:40:29.848" v="4009" actId="20577"/>
          <ac:spMkLst>
            <pc:docMk/>
            <pc:sldMk cId="324981146" sldId="376"/>
            <ac:spMk id="2" creationId="{00000000-0000-0000-0000-000000000000}"/>
          </ac:spMkLst>
        </pc:spChg>
        <pc:spChg chg="add del mod">
          <ac:chgData name="Koulouris, Agapi (CHS)" userId="ba2f3e0f-d95d-427c-a089-54dcaf7854da" providerId="ADAL" clId="{9BA68E7F-19AB-43B2-953E-ED202000363F}" dt="2023-11-09T01:13:28.860" v="5221"/>
          <ac:spMkLst>
            <pc:docMk/>
            <pc:sldMk cId="324981146" sldId="376"/>
            <ac:spMk id="3" creationId="{31539C17-4CFF-48A0-8D88-281CA54739C7}"/>
          </ac:spMkLst>
        </pc:spChg>
        <pc:spChg chg="mod">
          <ac:chgData name="Koulouris, Agapi (CHS)" userId="ba2f3e0f-d95d-427c-a089-54dcaf7854da" providerId="ADAL" clId="{9BA68E7F-19AB-43B2-953E-ED202000363F}" dt="2023-11-09T01:06:36.859" v="4518" actId="20577"/>
          <ac:spMkLst>
            <pc:docMk/>
            <pc:sldMk cId="324981146" sldId="376"/>
            <ac:spMk id="10" creationId="{00000000-0000-0000-0000-000000000000}"/>
          </ac:spMkLst>
        </pc:spChg>
      </pc:sldChg>
      <pc:sldChg chg="modSp add del modAnim">
        <pc:chgData name="Koulouris, Agapi (CHS)" userId="ba2f3e0f-d95d-427c-a089-54dcaf7854da" providerId="ADAL" clId="{9BA68E7F-19AB-43B2-953E-ED202000363F}" dt="2023-11-09T00:11:12.429" v="2399" actId="2696"/>
        <pc:sldMkLst>
          <pc:docMk/>
          <pc:sldMk cId="690578928" sldId="376"/>
        </pc:sldMkLst>
        <pc:spChg chg="mod">
          <ac:chgData name="Koulouris, Agapi (CHS)" userId="ba2f3e0f-d95d-427c-a089-54dcaf7854da" providerId="ADAL" clId="{9BA68E7F-19AB-43B2-953E-ED202000363F}" dt="2023-11-09T00:09:39.506" v="2381" actId="20577"/>
          <ac:spMkLst>
            <pc:docMk/>
            <pc:sldMk cId="690578928" sldId="376"/>
            <ac:spMk id="2" creationId="{00000000-0000-0000-0000-000000000000}"/>
          </ac:spMkLst>
        </pc:spChg>
        <pc:spChg chg="mod">
          <ac:chgData name="Koulouris, Agapi (CHS)" userId="ba2f3e0f-d95d-427c-a089-54dcaf7854da" providerId="ADAL" clId="{9BA68E7F-19AB-43B2-953E-ED202000363F}" dt="2023-11-09T00:10:09.698" v="2394" actId="20577"/>
          <ac:spMkLst>
            <pc:docMk/>
            <pc:sldMk cId="690578928" sldId="376"/>
            <ac:spMk id="10" creationId="{00000000-0000-0000-0000-000000000000}"/>
          </ac:spMkLst>
        </pc:spChg>
      </pc:sldChg>
      <pc:sldChg chg="add del">
        <pc:chgData name="Koulouris, Agapi (CHS)" userId="ba2f3e0f-d95d-427c-a089-54dcaf7854da" providerId="ADAL" clId="{9BA68E7F-19AB-43B2-953E-ED202000363F}" dt="2023-11-09T00:41:58.741" v="4044" actId="2696"/>
        <pc:sldMkLst>
          <pc:docMk/>
          <pc:sldMk cId="1506160209" sldId="377"/>
        </pc:sldMkLst>
      </pc:sldChg>
      <pc:sldChg chg="modSp add mod">
        <pc:chgData name="Koulouris, Agapi (CHS)" userId="ba2f3e0f-d95d-427c-a089-54dcaf7854da" providerId="ADAL" clId="{9BA68E7F-19AB-43B2-953E-ED202000363F}" dt="2023-11-09T01:00:29.298" v="4355" actId="20577"/>
        <pc:sldMkLst>
          <pc:docMk/>
          <pc:sldMk cId="3600912875" sldId="377"/>
        </pc:sldMkLst>
        <pc:spChg chg="mod">
          <ac:chgData name="Koulouris, Agapi (CHS)" userId="ba2f3e0f-d95d-427c-a089-54dcaf7854da" providerId="ADAL" clId="{9BA68E7F-19AB-43B2-953E-ED202000363F}" dt="2023-11-09T00:59:11.273" v="4197" actId="20577"/>
          <ac:spMkLst>
            <pc:docMk/>
            <pc:sldMk cId="3600912875" sldId="377"/>
            <ac:spMk id="2" creationId="{00000000-0000-0000-0000-000000000000}"/>
          </ac:spMkLst>
        </pc:spChg>
        <pc:spChg chg="mod">
          <ac:chgData name="Koulouris, Agapi (CHS)" userId="ba2f3e0f-d95d-427c-a089-54dcaf7854da" providerId="ADAL" clId="{9BA68E7F-19AB-43B2-953E-ED202000363F}" dt="2023-11-09T01:00:29.298" v="4355" actId="20577"/>
          <ac:spMkLst>
            <pc:docMk/>
            <pc:sldMk cId="3600912875" sldId="377"/>
            <ac:spMk id="6" creationId="{4D8627AF-14A5-4310-B657-3D02CA321644}"/>
          </ac:spMkLst>
        </pc:spChg>
      </pc:sldChg>
      <pc:sldChg chg="add">
        <pc:chgData name="Koulouris, Agapi (CHS)" userId="ba2f3e0f-d95d-427c-a089-54dcaf7854da" providerId="ADAL" clId="{9BA68E7F-19AB-43B2-953E-ED202000363F}" dt="2023-11-09T01:05:07.302" v="4424" actId="2890"/>
        <pc:sldMkLst>
          <pc:docMk/>
          <pc:sldMk cId="3657794007" sldId="3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0"/>
          </a:xfrm>
          <a:prstGeom prst="rect">
            <a:avLst/>
          </a:prstGeom>
        </p:spPr>
        <p:txBody>
          <a:bodyPr vert="horz" lIns="93177" tIns="46589" rIns="93177" bIns="46589" rtlCol="0"/>
          <a:lstStyle>
            <a:lvl1pPr algn="r">
              <a:defRPr sz="1200"/>
            </a:lvl1pPr>
          </a:lstStyle>
          <a:p>
            <a:fld id="{0BD96174-03D8-43BB-8E4A-D30932BA5F97}" type="datetimeFigureOut">
              <a:rPr lang="en-US" smtClean="0"/>
              <a:t>1/26/2024</a:t>
            </a:fld>
            <a:endParaRPr lang="en-US" dirty="0"/>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09"/>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7309"/>
          </a:xfrm>
          <a:prstGeom prst="rect">
            <a:avLst/>
          </a:prstGeom>
        </p:spPr>
        <p:txBody>
          <a:bodyPr vert="horz" lIns="93177" tIns="46589" rIns="93177" bIns="46589" rtlCol="0" anchor="b"/>
          <a:lstStyle>
            <a:lvl1pPr algn="r">
              <a:defRPr sz="1200"/>
            </a:lvl1pPr>
          </a:lstStyle>
          <a:p>
            <a:fld id="{3ABED27B-AB77-469C-9E32-9AD413B4FAAE}" type="slidenum">
              <a:rPr lang="en-US" smtClean="0"/>
              <a:t>‹#›</a:t>
            </a:fld>
            <a:endParaRPr lang="en-US" dirty="0"/>
          </a:p>
        </p:txBody>
      </p:sp>
    </p:spTree>
    <p:extLst>
      <p:ext uri="{BB962C8B-B14F-4D97-AF65-F5344CB8AC3E}">
        <p14:creationId xmlns:p14="http://schemas.microsoft.com/office/powerpoint/2010/main" val="3461474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hape 19"/>
          <p:cNvSpPr>
            <a:spLocks noGrp="1"/>
          </p:cNvSpPr>
          <p:nvPr>
            <p:ph type="body" sz="half" idx="20" hasCustomPrompt="1"/>
          </p:nvPr>
        </p:nvSpPr>
        <p:spPr>
          <a:xfrm>
            <a:off x="1532859" y="468567"/>
            <a:ext cx="6078281" cy="468433"/>
          </a:xfrm>
          <a:prstGeom prst="rect">
            <a:avLst/>
          </a:prstGeom>
          <a:noFill/>
          <a:ln>
            <a:noFill/>
          </a:ln>
        </p:spPr>
        <p:txBody>
          <a:bodyPr anchor="t">
            <a:normAutofit/>
          </a:bodyPr>
          <a:lstStyle>
            <a:lvl1pPr marL="0" indent="0" algn="ctr">
              <a:buClrTx/>
              <a:buSzTx/>
              <a:buFontTx/>
              <a:buNone/>
              <a:defRPr sz="1400" b="1" baseline="0">
                <a:solidFill>
                  <a:srgbClr val="FF0000"/>
                </a:solidFill>
              </a:defRPr>
            </a:lvl1pPr>
          </a:lstStyle>
          <a:p>
            <a:r>
              <a:rPr lang="en-US" dirty="0"/>
              <a:t>DRAFT</a:t>
            </a:r>
            <a:endParaRPr dirty="0"/>
          </a:p>
        </p:txBody>
      </p:sp>
      <p:sp>
        <p:nvSpPr>
          <p:cNvPr id="3" name="Title 2"/>
          <p:cNvSpPr>
            <a:spLocks noGrp="1"/>
          </p:cNvSpPr>
          <p:nvPr>
            <p:ph type="title" hasCustomPrompt="1"/>
          </p:nvPr>
        </p:nvSpPr>
        <p:spPr>
          <a:xfrm>
            <a:off x="1142999" y="991054"/>
            <a:ext cx="6858000" cy="2522536"/>
          </a:xfrm>
          <a:noFill/>
        </p:spPr>
        <p:txBody>
          <a:bodyPr anchor="b">
            <a:normAutofit/>
          </a:bodyPr>
          <a:lstStyle>
            <a:lvl1pPr>
              <a:defRPr sz="2400" baseline="0">
                <a:solidFill>
                  <a:schemeClr val="accent1"/>
                </a:solidFill>
              </a:defRPr>
            </a:lvl1pPr>
          </a:lstStyle>
          <a:p>
            <a:r>
              <a:rPr lang="en-US" dirty="0"/>
              <a:t>Click to add title </a:t>
            </a:r>
          </a:p>
        </p:txBody>
      </p:sp>
      <p:sp>
        <p:nvSpPr>
          <p:cNvPr id="12" name="Subtitle 2"/>
          <p:cNvSpPr>
            <a:spLocks noGrp="1"/>
          </p:cNvSpPr>
          <p:nvPr>
            <p:ph type="subTitle" idx="1" hasCustomPrompt="1"/>
          </p:nvPr>
        </p:nvSpPr>
        <p:spPr>
          <a:xfrm>
            <a:off x="1143000" y="3602038"/>
            <a:ext cx="6858000" cy="646834"/>
          </a:xfrm>
          <a:noFill/>
        </p:spPr>
        <p:txBody>
          <a:bodyPr>
            <a:normAutofit/>
          </a:bodyPr>
          <a:lstStyle>
            <a:lvl1pPr marL="0" indent="0" algn="l">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6" name="Shape 32"/>
          <p:cNvSpPr/>
          <p:nvPr userDrawn="1"/>
        </p:nvSpPr>
        <p:spPr>
          <a:xfrm>
            <a:off x="2" y="5488101"/>
            <a:ext cx="9144001" cy="360501"/>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solidFill>
                <a:srgbClr val="FFFFFF"/>
              </a:solidFill>
              <a:latin typeface="Verdana"/>
              <a:ea typeface="Verdana"/>
              <a:cs typeface="Verdana"/>
              <a:sym typeface="Verdana"/>
            </a:endParaRPr>
          </a:p>
        </p:txBody>
      </p:sp>
      <p:sp>
        <p:nvSpPr>
          <p:cNvPr id="17" name="Shape 33"/>
          <p:cNvSpPr/>
          <p:nvPr userDrawn="1"/>
        </p:nvSpPr>
        <p:spPr>
          <a:xfrm>
            <a:off x="0" y="5542155"/>
            <a:ext cx="9144001" cy="400254"/>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solidFill>
                <a:srgbClr val="FFFFFF"/>
              </a:solidFill>
              <a:latin typeface="Verdana"/>
              <a:ea typeface="Verdana"/>
              <a:cs typeface="Verdana"/>
              <a:sym typeface="Verdana"/>
            </a:endParaRPr>
          </a:p>
        </p:txBody>
      </p:sp>
      <p:sp>
        <p:nvSpPr>
          <p:cNvPr id="18" name="Shape 34"/>
          <p:cNvSpPr/>
          <p:nvPr userDrawn="1"/>
        </p:nvSpPr>
        <p:spPr>
          <a:xfrm>
            <a:off x="1" y="5656517"/>
            <a:ext cx="9144001" cy="1201483"/>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solidFill>
                <a:srgbClr val="FFFFFF"/>
              </a:solidFill>
              <a:latin typeface="Verdana"/>
              <a:ea typeface="Verdana"/>
              <a:cs typeface="Verdana"/>
              <a:sym typeface="Verdana"/>
            </a:endParaRPr>
          </a:p>
        </p:txBody>
      </p:sp>
      <p:sp>
        <p:nvSpPr>
          <p:cNvPr id="19" name="Slide Number Placeholder 5"/>
          <p:cNvSpPr txBox="1">
            <a:spLocks/>
          </p:cNvSpPr>
          <p:nvPr userDrawn="1"/>
        </p:nvSpPr>
        <p:spPr>
          <a:xfrm>
            <a:off x="8330619" y="6400412"/>
            <a:ext cx="184731" cy="276999"/>
          </a:xfrm>
          <a:prstGeom prst="rect">
            <a:avLst/>
          </a:prstGeom>
          <a:ln w="12700">
            <a:miter lim="400000"/>
          </a:ln>
        </p:spPr>
        <p:txBody>
          <a:bodyPr vert="horz" wrap="none" lIns="91440" tIns="45720" rIns="91440" bIns="4572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chemeClr val="tx1">
                    <a:tint val="75000"/>
                  </a:schemeClr>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a:lstStyle>
          <a:p>
            <a:endParaRPr lang="en-US" dirty="0">
              <a:solidFill>
                <a:srgbClr val="F2F2F2"/>
              </a:solidFill>
            </a:endParaRPr>
          </a:p>
        </p:txBody>
      </p:sp>
      <p:sp>
        <p:nvSpPr>
          <p:cNvPr id="27" name="Shape 19"/>
          <p:cNvSpPr>
            <a:spLocks noGrp="1"/>
          </p:cNvSpPr>
          <p:nvPr>
            <p:ph type="body" sz="half" idx="19" hasCustomPrompt="1"/>
          </p:nvPr>
        </p:nvSpPr>
        <p:spPr>
          <a:xfrm>
            <a:off x="1142999" y="4295975"/>
            <a:ext cx="6857999" cy="403714"/>
          </a:xfrm>
          <a:prstGeom prst="rect">
            <a:avLst/>
          </a:prstGeom>
          <a:noFill/>
        </p:spPr>
        <p:txBody>
          <a:bodyPr anchor="b">
            <a:normAutofit/>
          </a:bodyPr>
          <a:lstStyle>
            <a:lvl1pPr marL="0" indent="0">
              <a:buClrTx/>
              <a:buSzTx/>
              <a:buFontTx/>
              <a:buNone/>
              <a:defRPr sz="1600" b="1" baseline="0">
                <a:solidFill>
                  <a:schemeClr val="tx2"/>
                </a:solidFill>
              </a:defRPr>
            </a:lvl1pPr>
          </a:lstStyle>
          <a:p>
            <a:r>
              <a:rPr lang="en-US" dirty="0"/>
              <a:t>Presenter’s name here</a:t>
            </a:r>
          </a:p>
        </p:txBody>
      </p:sp>
      <p:sp>
        <p:nvSpPr>
          <p:cNvPr id="28" name="Shape 19"/>
          <p:cNvSpPr>
            <a:spLocks noGrp="1"/>
          </p:cNvSpPr>
          <p:nvPr>
            <p:ph type="body" sz="half" idx="21" hasCustomPrompt="1"/>
          </p:nvPr>
        </p:nvSpPr>
        <p:spPr>
          <a:xfrm>
            <a:off x="1143000" y="4699689"/>
            <a:ext cx="6857998" cy="403714"/>
          </a:xfrm>
          <a:prstGeom prst="rect">
            <a:avLst/>
          </a:prstGeom>
          <a:noFill/>
        </p:spPr>
        <p:txBody>
          <a:bodyPr anchor="t">
            <a:normAutofit/>
          </a:bodyPr>
          <a:lstStyle>
            <a:lvl1pPr marL="0" indent="0">
              <a:buClrTx/>
              <a:buSzTx/>
              <a:buFontTx/>
              <a:buNone/>
              <a:defRPr sz="1400" b="0" baseline="0">
                <a:solidFill>
                  <a:schemeClr val="tx2"/>
                </a:solidFill>
              </a:defRPr>
            </a:lvl1pPr>
          </a:lstStyle>
          <a:p>
            <a:r>
              <a:rPr lang="en-US" dirty="0"/>
              <a:t>Presenter’s title here</a:t>
            </a:r>
          </a:p>
        </p:txBody>
      </p:sp>
      <p:sp>
        <p:nvSpPr>
          <p:cNvPr id="22" name="Shape 17"/>
          <p:cNvSpPr/>
          <p:nvPr userDrawn="1"/>
        </p:nvSpPr>
        <p:spPr>
          <a:xfrm>
            <a:off x="2082120" y="5970588"/>
            <a:ext cx="5842680" cy="520142"/>
          </a:xfrm>
          <a:prstGeom prst="rect">
            <a:avLst/>
          </a:prstGeom>
          <a:ln w="12700">
            <a:miter lim="400000"/>
          </a:ln>
          <a:extLst>
            <a:ext uri="{C572A759-6A51-4108-AA02-DFA0A04FC94B}">
              <ma14:wrappingTextBoxFlag xmlns="" xmlns:ma14="http://schemas.microsoft.com/office/mac/drawingml/2011/main" val="1"/>
            </a:ext>
          </a:extLst>
        </p:spPr>
        <p:txBody>
          <a:bodyPr wrap="square" lIns="36576" tIns="36576" rIns="36576" bIns="36576" anchor="ctr">
            <a:spAutoFit/>
          </a:bodyPr>
          <a:lstStyle/>
          <a:p>
            <a:pPr>
              <a:defRPr sz="1000" b="1">
                <a:solidFill>
                  <a:srgbClr val="FFFFFF"/>
                </a:solidFill>
              </a:defRPr>
            </a:pPr>
            <a:r>
              <a:rPr lang="en-US" sz="1000" dirty="0"/>
              <a:t>Executive Office of Technology Services and Security </a:t>
            </a:r>
          </a:p>
          <a:p>
            <a:pPr>
              <a:defRPr sz="1000" b="1">
                <a:solidFill>
                  <a:srgbClr val="FFFFFF"/>
                </a:solidFill>
              </a:defRPr>
            </a:pPr>
            <a:r>
              <a:rPr kumimoji="0" lang="en-US" sz="950" b="0" i="1" u="none" strike="noStrike" cap="none" spc="0" normalizeH="0" baseline="0" dirty="0">
                <a:ln>
                  <a:noFill/>
                </a:ln>
                <a:solidFill>
                  <a:srgbClr val="FFFFFF"/>
                </a:solidFill>
                <a:effectLst/>
                <a:uFillTx/>
                <a:latin typeface="+mn-lt"/>
                <a:ea typeface="+mn-ea"/>
                <a:cs typeface="+mn-cs"/>
                <a:sym typeface="Arial"/>
              </a:rPr>
              <a:t>Our Mission: To  provide secure and quality digital information, services, and tools to constituents </a:t>
            </a:r>
          </a:p>
          <a:p>
            <a:pPr>
              <a:defRPr sz="1000" b="1">
                <a:solidFill>
                  <a:srgbClr val="FFFFFF"/>
                </a:solidFill>
              </a:defRPr>
            </a:pPr>
            <a:r>
              <a:rPr kumimoji="0" lang="en-US" sz="950" b="0" i="1" u="none" strike="noStrike" cap="none" spc="0" normalizeH="0" baseline="0" dirty="0">
                <a:ln>
                  <a:noFill/>
                </a:ln>
                <a:solidFill>
                  <a:srgbClr val="FFFFFF"/>
                </a:solidFill>
                <a:effectLst/>
                <a:uFillTx/>
                <a:latin typeface="+mn-lt"/>
                <a:ea typeface="+mn-ea"/>
                <a:cs typeface="+mn-cs"/>
                <a:sym typeface="Arial"/>
              </a:rPr>
              <a:t>and service providers when and where they need them.</a:t>
            </a:r>
          </a:p>
        </p:txBody>
      </p:sp>
      <p:pic>
        <p:nvPicPr>
          <p:cNvPr id="23"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9" y="5834233"/>
            <a:ext cx="806302" cy="806302"/>
          </a:xfrm>
          <a:prstGeom prst="ellipse">
            <a:avLst/>
          </a:prstGeom>
          <a:ln w="12700">
            <a:miter lim="400000"/>
          </a:ln>
        </p:spPr>
      </p:pic>
    </p:spTree>
    <p:extLst>
      <p:ext uri="{BB962C8B-B14F-4D97-AF65-F5344CB8AC3E}">
        <p14:creationId xmlns:p14="http://schemas.microsoft.com/office/powerpoint/2010/main" val="10524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C918DF3-D651-4D55-8B1B-329AEA531500}" type="datetimeFigureOut">
              <a:rPr lang="en-US" smtClean="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D9093-095D-401A-9C3B-3AA9AE343F90}" type="slidenum">
              <a:rPr lang="en-US" smtClean="0"/>
              <a:t>‹#›</a:t>
            </a:fld>
            <a:endParaRPr lang="en-US" dirty="0"/>
          </a:p>
        </p:txBody>
      </p:sp>
    </p:spTree>
    <p:extLst>
      <p:ext uri="{BB962C8B-B14F-4D97-AF65-F5344CB8AC3E}">
        <p14:creationId xmlns:p14="http://schemas.microsoft.com/office/powerpoint/2010/main" val="399884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657350" y="3519337"/>
            <a:ext cx="6858000" cy="649224"/>
          </a:xfrm>
        </p:spPr>
        <p:txBody>
          <a:bodyPr>
            <a:normAutofit/>
          </a:bodyPr>
          <a:lstStyle>
            <a:lvl1pPr>
              <a:defRPr sz="2800">
                <a:solidFill>
                  <a:schemeClr val="accent1"/>
                </a:solidFill>
              </a:defRPr>
            </a:lvl1pPr>
          </a:lstStyle>
          <a:p>
            <a:r>
              <a:rPr lang="en-US" dirty="0"/>
              <a:t>Click to add title </a:t>
            </a:r>
          </a:p>
        </p:txBody>
      </p:sp>
      <p:sp>
        <p:nvSpPr>
          <p:cNvPr id="12" name="Subtitle 2"/>
          <p:cNvSpPr>
            <a:spLocks noGrp="1"/>
          </p:cNvSpPr>
          <p:nvPr>
            <p:ph type="subTitle" idx="1" hasCustomPrompt="1"/>
          </p:nvPr>
        </p:nvSpPr>
        <p:spPr>
          <a:xfrm>
            <a:off x="1657350" y="4222615"/>
            <a:ext cx="6858000" cy="880788"/>
          </a:xfrm>
          <a:noFill/>
        </p:spPr>
        <p:txBody>
          <a:bodyPr>
            <a:normAutofit/>
          </a:bodyPr>
          <a:lstStyle>
            <a:lvl1pPr marL="0" indent="0" algn="l">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6" name="Shape 32"/>
          <p:cNvSpPr/>
          <p:nvPr userDrawn="1"/>
        </p:nvSpPr>
        <p:spPr>
          <a:xfrm>
            <a:off x="2" y="5488102"/>
            <a:ext cx="9144001" cy="5405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solidFill>
                <a:srgbClr val="FFFFFF"/>
              </a:solidFill>
              <a:latin typeface="Verdana"/>
              <a:ea typeface="Verdana"/>
              <a:cs typeface="Verdana"/>
              <a:sym typeface="Verdana"/>
            </a:endParaRPr>
          </a:p>
        </p:txBody>
      </p:sp>
      <p:sp>
        <p:nvSpPr>
          <p:cNvPr id="17" name="Shape 33"/>
          <p:cNvSpPr/>
          <p:nvPr userDrawn="1"/>
        </p:nvSpPr>
        <p:spPr>
          <a:xfrm>
            <a:off x="0" y="5542155"/>
            <a:ext cx="9144001" cy="11436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solidFill>
                <a:srgbClr val="FFFFFF"/>
              </a:solidFill>
              <a:latin typeface="Verdana"/>
              <a:ea typeface="Verdana"/>
              <a:cs typeface="Verdana"/>
              <a:sym typeface="Verdana"/>
            </a:endParaRPr>
          </a:p>
        </p:txBody>
      </p:sp>
      <p:sp>
        <p:nvSpPr>
          <p:cNvPr id="18" name="Shape 34"/>
          <p:cNvSpPr/>
          <p:nvPr userDrawn="1"/>
        </p:nvSpPr>
        <p:spPr>
          <a:xfrm>
            <a:off x="1" y="5656517"/>
            <a:ext cx="9144001" cy="1201483"/>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solidFill>
                <a:srgbClr val="FFFFFF"/>
              </a:solidFill>
              <a:latin typeface="Verdana"/>
              <a:ea typeface="Verdana"/>
              <a:cs typeface="Verdana"/>
              <a:sym typeface="Verdana"/>
            </a:endParaRPr>
          </a:p>
        </p:txBody>
      </p:sp>
      <p:sp>
        <p:nvSpPr>
          <p:cNvPr id="19" name="Slide Number Placeholder 5"/>
          <p:cNvSpPr txBox="1">
            <a:spLocks/>
          </p:cNvSpPr>
          <p:nvPr userDrawn="1"/>
        </p:nvSpPr>
        <p:spPr>
          <a:xfrm>
            <a:off x="8330619" y="6400412"/>
            <a:ext cx="184731" cy="276999"/>
          </a:xfrm>
          <a:prstGeom prst="rect">
            <a:avLst/>
          </a:prstGeom>
          <a:ln w="12700">
            <a:miter lim="400000"/>
          </a:ln>
        </p:spPr>
        <p:txBody>
          <a:bodyPr vert="horz" wrap="none" lIns="91440" tIns="45720" rIns="91440" bIns="4572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chemeClr val="tx1">
                    <a:tint val="75000"/>
                  </a:schemeClr>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a:lstStyle>
          <a:p>
            <a:endParaRPr lang="en-US" dirty="0">
              <a:solidFill>
                <a:srgbClr val="F2F2F2"/>
              </a:solidFill>
            </a:endParaRPr>
          </a:p>
        </p:txBody>
      </p:sp>
      <p:sp>
        <p:nvSpPr>
          <p:cNvPr id="14" name="Shape 17"/>
          <p:cNvSpPr/>
          <p:nvPr userDrawn="1"/>
        </p:nvSpPr>
        <p:spPr>
          <a:xfrm>
            <a:off x="2481283" y="5962893"/>
            <a:ext cx="5229987" cy="535531"/>
          </a:xfrm>
          <a:prstGeom prst="rect">
            <a:avLst/>
          </a:prstGeom>
          <a:ln w="12700">
            <a:miter lim="400000"/>
          </a:ln>
          <a:extLst>
            <a:ext uri="{C572A759-6A51-4108-AA02-DFA0A04FC94B}">
              <ma14:wrappingTextBoxFlag xmlns="" xmlns:ma14="http://schemas.microsoft.com/office/mac/drawingml/2011/main" val="1"/>
            </a:ext>
          </a:extLst>
        </p:spPr>
        <p:txBody>
          <a:bodyPr wrap="square" lIns="36576" tIns="36576" rIns="36576" bIns="36576" anchor="ctr">
            <a:spAutoFit/>
          </a:bodyPr>
          <a:lstStyle/>
          <a:p>
            <a:pPr>
              <a:defRPr sz="1000" b="1">
                <a:solidFill>
                  <a:srgbClr val="FFFFFF"/>
                </a:solidFill>
              </a:defRPr>
            </a:pPr>
            <a:r>
              <a:rPr lang="en-US" sz="1000" dirty="0"/>
              <a:t>Executive Office of Technology Services and Security </a:t>
            </a:r>
          </a:p>
          <a:p>
            <a:pPr>
              <a:defRPr sz="1000" b="1">
                <a:solidFill>
                  <a:srgbClr val="FFFFFF"/>
                </a:solidFill>
              </a:defRPr>
            </a:pPr>
            <a:r>
              <a:rPr kumimoji="0" lang="en-US" sz="950" b="0" i="0" u="none" strike="noStrike" cap="none" spc="0" normalizeH="0" baseline="0" dirty="0">
                <a:ln>
                  <a:noFill/>
                </a:ln>
                <a:solidFill>
                  <a:srgbClr val="FFFFFF"/>
                </a:solidFill>
                <a:effectLst/>
                <a:uFillTx/>
                <a:latin typeface="+mn-lt"/>
                <a:ea typeface="+mn-ea"/>
                <a:cs typeface="+mn-cs"/>
                <a:sym typeface="Arial"/>
              </a:rPr>
              <a:t>We provide secure and quality digital information, services, and tools to </a:t>
            </a:r>
            <a:br>
              <a:rPr kumimoji="0" lang="en-US" sz="950" b="0" i="0" u="none" strike="noStrike" cap="none" spc="0" normalizeH="0" baseline="0" dirty="0">
                <a:ln>
                  <a:noFill/>
                </a:ln>
                <a:solidFill>
                  <a:srgbClr val="FFFFFF"/>
                </a:solidFill>
                <a:effectLst/>
                <a:uFillTx/>
                <a:latin typeface="+mn-lt"/>
                <a:ea typeface="+mn-ea"/>
                <a:cs typeface="+mn-cs"/>
                <a:sym typeface="Arial"/>
              </a:rPr>
            </a:br>
            <a:r>
              <a:rPr kumimoji="0" lang="en-US" sz="950" b="0" i="0" u="none" strike="noStrike" cap="none" spc="0" normalizeH="0" baseline="0" dirty="0">
                <a:ln>
                  <a:noFill/>
                </a:ln>
                <a:solidFill>
                  <a:srgbClr val="FFFFFF"/>
                </a:solidFill>
                <a:effectLst/>
                <a:uFillTx/>
                <a:latin typeface="+mn-lt"/>
                <a:ea typeface="+mn-ea"/>
                <a:cs typeface="+mn-cs"/>
                <a:sym typeface="Arial"/>
              </a:rPr>
              <a:t>constituents and service providers when and where they need them.</a:t>
            </a:r>
          </a:p>
        </p:txBody>
      </p:sp>
      <p:pic>
        <p:nvPicPr>
          <p:cNvPr id="15"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162" y="5834233"/>
            <a:ext cx="806302" cy="806302"/>
          </a:xfrm>
          <a:prstGeom prst="ellipse">
            <a:avLst/>
          </a:prstGeom>
          <a:ln w="12700">
            <a:miter lim="400000"/>
          </a:ln>
        </p:spPr>
      </p:pic>
    </p:spTree>
    <p:extLst>
      <p:ext uri="{BB962C8B-B14F-4D97-AF65-F5344CB8AC3E}">
        <p14:creationId xmlns:p14="http://schemas.microsoft.com/office/powerpoint/2010/main" val="75819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a:noFill/>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11" name="Text Placeholder 14"/>
          <p:cNvSpPr>
            <a:spLocks noGrp="1"/>
          </p:cNvSpPr>
          <p:nvPr>
            <p:ph idx="1" hasCustomPrompt="1"/>
          </p:nvPr>
        </p:nvSpPr>
        <p:spPr>
          <a:xfrm>
            <a:off x="628650" y="1444810"/>
            <a:ext cx="7886700" cy="4641221"/>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3" name="Straight Connector 22"/>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6"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9"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21"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24"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25"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140334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Vertical">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11" name="Text Placeholder 14"/>
          <p:cNvSpPr>
            <a:spLocks noGrp="1"/>
          </p:cNvSpPr>
          <p:nvPr>
            <p:ph idx="1" hasCustomPrompt="1"/>
          </p:nvPr>
        </p:nvSpPr>
        <p:spPr>
          <a:xfrm>
            <a:off x="628650" y="1563682"/>
            <a:ext cx="3867912" cy="4521869"/>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4"/>
          <p:cNvSpPr>
            <a:spLocks noGrp="1"/>
          </p:cNvSpPr>
          <p:nvPr>
            <p:ph idx="15" hasCustomPrompt="1"/>
          </p:nvPr>
        </p:nvSpPr>
        <p:spPr>
          <a:xfrm>
            <a:off x="4645200" y="1563682"/>
            <a:ext cx="3867912" cy="4521869"/>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6" name="Straight Connector 25"/>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6"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9"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21"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27"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28"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214420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11" name="Text Placeholder 14"/>
          <p:cNvSpPr>
            <a:spLocks noGrp="1"/>
          </p:cNvSpPr>
          <p:nvPr>
            <p:ph idx="1" hasCustomPrompt="1"/>
          </p:nvPr>
        </p:nvSpPr>
        <p:spPr>
          <a:xfrm>
            <a:off x="628650" y="1485936"/>
            <a:ext cx="7891272" cy="2019264"/>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4"/>
          <p:cNvSpPr>
            <a:spLocks noGrp="1"/>
          </p:cNvSpPr>
          <p:nvPr>
            <p:ph idx="16" hasCustomPrompt="1"/>
          </p:nvPr>
        </p:nvSpPr>
        <p:spPr>
          <a:xfrm>
            <a:off x="628650" y="3687761"/>
            <a:ext cx="7891272" cy="2397790"/>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7" name="Straight Connector 26"/>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6"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9"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21"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28"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29"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49375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1-2)">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11" name="Text Placeholder 14"/>
          <p:cNvSpPr>
            <a:spLocks noGrp="1"/>
          </p:cNvSpPr>
          <p:nvPr>
            <p:ph idx="1" hasCustomPrompt="1"/>
          </p:nvPr>
        </p:nvSpPr>
        <p:spPr>
          <a:xfrm>
            <a:off x="628650" y="1444810"/>
            <a:ext cx="3867912" cy="4640741"/>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4"/>
          <p:cNvSpPr>
            <a:spLocks noGrp="1"/>
          </p:cNvSpPr>
          <p:nvPr>
            <p:ph idx="15" hasCustomPrompt="1"/>
          </p:nvPr>
        </p:nvSpPr>
        <p:spPr>
          <a:xfrm>
            <a:off x="4645200" y="1443628"/>
            <a:ext cx="3867912" cy="2061571"/>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4"/>
          <p:cNvSpPr>
            <a:spLocks noGrp="1"/>
          </p:cNvSpPr>
          <p:nvPr>
            <p:ph idx="16" hasCustomPrompt="1"/>
          </p:nvPr>
        </p:nvSpPr>
        <p:spPr>
          <a:xfrm>
            <a:off x="4645200" y="3733691"/>
            <a:ext cx="3867912" cy="2351860"/>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7" name="Straight Connector 26"/>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9"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21"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28"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29"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30"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21390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2-1)">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11" name="Text Placeholder 14"/>
          <p:cNvSpPr>
            <a:spLocks noGrp="1"/>
          </p:cNvSpPr>
          <p:nvPr>
            <p:ph idx="1" hasCustomPrompt="1"/>
          </p:nvPr>
        </p:nvSpPr>
        <p:spPr>
          <a:xfrm>
            <a:off x="4645200" y="1524954"/>
            <a:ext cx="3867912" cy="4551270"/>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4"/>
          <p:cNvSpPr>
            <a:spLocks noGrp="1"/>
          </p:cNvSpPr>
          <p:nvPr>
            <p:ph idx="15" hasCustomPrompt="1"/>
          </p:nvPr>
        </p:nvSpPr>
        <p:spPr>
          <a:xfrm>
            <a:off x="628650" y="1524954"/>
            <a:ext cx="3867912" cy="2056446"/>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4"/>
          <p:cNvSpPr>
            <a:spLocks noGrp="1"/>
          </p:cNvSpPr>
          <p:nvPr>
            <p:ph idx="16" hasCustomPrompt="1"/>
          </p:nvPr>
        </p:nvSpPr>
        <p:spPr>
          <a:xfrm>
            <a:off x="628650" y="3827621"/>
            <a:ext cx="3867912" cy="2257930"/>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7" name="Straight Connector 26"/>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9"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21"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28"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29"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30"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204990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14" name="Text Placeholder 14"/>
          <p:cNvSpPr>
            <a:spLocks noGrp="1"/>
          </p:cNvSpPr>
          <p:nvPr>
            <p:ph idx="15" hasCustomPrompt="1"/>
          </p:nvPr>
        </p:nvSpPr>
        <p:spPr>
          <a:xfrm>
            <a:off x="628650" y="1521806"/>
            <a:ext cx="3867912" cy="2085699"/>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4"/>
          <p:cNvSpPr>
            <a:spLocks noGrp="1"/>
          </p:cNvSpPr>
          <p:nvPr>
            <p:ph idx="16" hasCustomPrompt="1"/>
          </p:nvPr>
        </p:nvSpPr>
        <p:spPr>
          <a:xfrm>
            <a:off x="623098" y="3912252"/>
            <a:ext cx="3867912" cy="2112414"/>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14"/>
          <p:cNvSpPr>
            <a:spLocks noGrp="1"/>
          </p:cNvSpPr>
          <p:nvPr>
            <p:ph idx="17" hasCustomPrompt="1"/>
          </p:nvPr>
        </p:nvSpPr>
        <p:spPr>
          <a:xfrm>
            <a:off x="4645200" y="1521807"/>
            <a:ext cx="3867912" cy="2085698"/>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4"/>
          <p:cNvSpPr>
            <a:spLocks noGrp="1"/>
          </p:cNvSpPr>
          <p:nvPr>
            <p:ph idx="18" hasCustomPrompt="1"/>
          </p:nvPr>
        </p:nvSpPr>
        <p:spPr>
          <a:xfrm>
            <a:off x="4639648" y="3916626"/>
            <a:ext cx="3867912" cy="2108039"/>
          </a:xfrm>
          <a:prstGeom prst="rect">
            <a:avLst/>
          </a:prstGeom>
          <a:noFill/>
          <a:ln>
            <a:noFill/>
          </a:ln>
        </p:spPr>
        <p:style>
          <a:lnRef idx="2">
            <a:schemeClr val="accent2"/>
          </a:lnRef>
          <a:fillRef idx="1">
            <a:schemeClr val="lt1"/>
          </a:fillRef>
          <a:effectRef idx="0">
            <a:schemeClr val="accent2"/>
          </a:effectRef>
          <a:fontRef idx="none"/>
        </p:style>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9" name="Straight Connector 28"/>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21"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30"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31"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32"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33"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26585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0" name="Text Placeholder 17"/>
          <p:cNvSpPr>
            <a:spLocks noGrp="1"/>
          </p:cNvSpPr>
          <p:nvPr>
            <p:ph type="body" sz="quarter" idx="14" hasCustomPrompt="1"/>
          </p:nvPr>
        </p:nvSpPr>
        <p:spPr>
          <a:xfrm>
            <a:off x="628650" y="6292691"/>
            <a:ext cx="6984000" cy="246221"/>
          </a:xfrm>
        </p:spPr>
        <p:txBody>
          <a:bodyPr>
            <a:normAutofit/>
          </a:bodyPr>
          <a:lstStyle>
            <a:lvl1pPr marL="0" indent="0">
              <a:buNone/>
              <a:defRPr sz="1000" baseline="0"/>
            </a:lvl1pPr>
          </a:lstStyle>
          <a:p>
            <a:pPr lvl="0"/>
            <a:r>
              <a:rPr lang="en-US" dirty="0"/>
              <a:t>Click to add source</a:t>
            </a: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
        <p:nvSpPr>
          <p:cNvPr id="24"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ADB5EE19-2DDD-0949-9666-AAFFBAB67E53}" type="slidenum">
              <a:rPr lang="en-US" smtClean="0"/>
              <a:pPr/>
              <a:t>‹#›</a:t>
            </a:fld>
            <a:endParaRPr lang="en-US" dirty="0"/>
          </a:p>
        </p:txBody>
      </p:sp>
      <p:cxnSp>
        <p:nvCxnSpPr>
          <p:cNvPr id="25" name="Straight Connector 24"/>
          <p:cNvCxnSpPr/>
          <p:nvPr userDrawn="1"/>
        </p:nvCxnSpPr>
        <p:spPr>
          <a:xfrm>
            <a:off x="628650" y="6538912"/>
            <a:ext cx="743585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hape 2"/>
          <p:cNvSpPr/>
          <p:nvPr userDrawn="1"/>
        </p:nvSpPr>
        <p:spPr>
          <a:xfrm>
            <a:off x="-5" y="1160272"/>
            <a:ext cx="9144001" cy="54864"/>
          </a:xfrm>
          <a:prstGeom prst="rect">
            <a:avLst/>
          </a:prstGeom>
          <a:solidFill>
            <a:srgbClr val="F9CE20"/>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6" name="Shape 3"/>
          <p:cNvSpPr/>
          <p:nvPr userDrawn="1"/>
        </p:nvSpPr>
        <p:spPr>
          <a:xfrm>
            <a:off x="-4" y="1041400"/>
            <a:ext cx="9144001" cy="118872"/>
          </a:xfrm>
          <a:prstGeom prst="rect">
            <a:avLst/>
          </a:prstGeom>
          <a:solidFill>
            <a:srgbClr val="14558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sp>
        <p:nvSpPr>
          <p:cNvPr id="19" name="Shape 4"/>
          <p:cNvSpPr/>
          <p:nvPr userDrawn="1"/>
        </p:nvSpPr>
        <p:spPr>
          <a:xfrm>
            <a:off x="-1" y="0"/>
            <a:ext cx="9144001" cy="1041400"/>
          </a:xfrm>
          <a:prstGeom prst="rect">
            <a:avLst/>
          </a:prstGeom>
          <a:solidFill>
            <a:srgbClr val="43956F"/>
          </a:solidFill>
          <a:ln w="12700">
            <a:miter lim="400000"/>
          </a:ln>
        </p:spPr>
        <p:txBody>
          <a:bodyPr lIns="45718" tIns="45718" rIns="45718" bIns="45718" anchor="ctr"/>
          <a:lstStyle/>
          <a:p>
            <a:pPr algn="ctr">
              <a:defRPr>
                <a:solidFill>
                  <a:srgbClr val="FFFFFF"/>
                </a:solidFill>
                <a:latin typeface="Verdana"/>
                <a:ea typeface="Verdana"/>
                <a:cs typeface="Verdana"/>
                <a:sym typeface="Verdana"/>
              </a:defRPr>
            </a:pPr>
            <a:endParaRPr dirty="0"/>
          </a:p>
        </p:txBody>
      </p:sp>
      <p:pic>
        <p:nvPicPr>
          <p:cNvPr id="21" name="imag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140809"/>
            <a:ext cx="806302" cy="806302"/>
          </a:xfrm>
          <a:prstGeom prst="ellipse">
            <a:avLst/>
          </a:prstGeom>
          <a:ln w="12700">
            <a:miter lim="400000"/>
          </a:ln>
        </p:spPr>
      </p:pic>
      <p:sp>
        <p:nvSpPr>
          <p:cNvPr id="26" name="Title Placeholder 15"/>
          <p:cNvSpPr>
            <a:spLocks noGrp="1"/>
          </p:cNvSpPr>
          <p:nvPr>
            <p:ph type="title" hasCustomPrompt="1"/>
          </p:nvPr>
        </p:nvSpPr>
        <p:spPr>
          <a:xfrm>
            <a:off x="1630634" y="264919"/>
            <a:ext cx="6839712" cy="373071"/>
          </a:xfrm>
          <a:prstGeom prst="rect">
            <a:avLst/>
          </a:prstGeom>
          <a:ln>
            <a:noFill/>
          </a:ln>
        </p:spPr>
        <p:txBody>
          <a:bodyPr vert="horz" lIns="91440" tIns="45720" rIns="91440" bIns="45720" rtlCol="0" anchor="ctr">
            <a:normAutofit/>
          </a:bodyPr>
          <a:lstStyle>
            <a:lvl1pPr algn="l">
              <a:defRPr sz="2000" baseline="0"/>
            </a:lvl1pPr>
          </a:lstStyle>
          <a:p>
            <a:r>
              <a:rPr lang="en-US" dirty="0"/>
              <a:t>Click to add title</a:t>
            </a:r>
          </a:p>
        </p:txBody>
      </p:sp>
      <p:sp>
        <p:nvSpPr>
          <p:cNvPr id="27" name="Content Placeholder 18"/>
          <p:cNvSpPr>
            <a:spLocks noGrp="1"/>
          </p:cNvSpPr>
          <p:nvPr>
            <p:ph sz="quarter" idx="10" hasCustomPrompt="1"/>
          </p:nvPr>
        </p:nvSpPr>
        <p:spPr>
          <a:xfrm>
            <a:off x="1630631" y="637990"/>
            <a:ext cx="6812280" cy="360679"/>
          </a:xfrm>
          <a:noFill/>
        </p:spPr>
        <p:txBody>
          <a:bodyPr>
            <a:normAutofit/>
          </a:bodyPr>
          <a:lstStyle>
            <a:lvl1pPr marL="228600" marR="0" indent="-228600" algn="l" defTabSz="914400" rtl="0" eaLnBrk="1" fontAlgn="auto" latinLnBrk="0" hangingPunct="1">
              <a:lnSpc>
                <a:spcPct val="90000"/>
              </a:lnSpc>
              <a:spcBef>
                <a:spcPts val="1000"/>
              </a:spcBef>
              <a:spcAft>
                <a:spcPts val="0"/>
              </a:spcAft>
              <a:buClr>
                <a:schemeClr val="accent1"/>
              </a:buClr>
              <a:buSzTx/>
              <a:buNone/>
              <a:tabLst/>
              <a:defRPr sz="1600" baseline="0">
                <a:solidFill>
                  <a:schemeClr val="bg1"/>
                </a:solidFill>
                <a:latin typeface="+mn-lt"/>
              </a:defRPr>
            </a:lvl1pPr>
          </a:lstStyle>
          <a:p>
            <a:pPr marL="228600" marR="0" lvl="0" indent="-228600" algn="l" defTabSz="914400" rtl="0" eaLnBrk="1" fontAlgn="auto" latinLnBrk="0" hangingPunct="1">
              <a:lnSpc>
                <a:spcPct val="90000"/>
              </a:lnSpc>
              <a:spcBef>
                <a:spcPts val="1000"/>
              </a:spcBef>
              <a:spcAft>
                <a:spcPts val="0"/>
              </a:spcAft>
              <a:buClr>
                <a:schemeClr val="accent1"/>
              </a:buClr>
              <a:buSzTx/>
              <a:tabLst/>
              <a:defRPr/>
            </a:pPr>
            <a:r>
              <a:rPr lang="en-US" dirty="0"/>
              <a:t>Click to add subtitle</a:t>
            </a:r>
          </a:p>
        </p:txBody>
      </p:sp>
    </p:spTree>
    <p:extLst>
      <p:ext uri="{BB962C8B-B14F-4D97-AF65-F5344CB8AC3E}">
        <p14:creationId xmlns:p14="http://schemas.microsoft.com/office/powerpoint/2010/main" val="203499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solidFill>
                  <a:srgbClr val="141414">
                    <a:tint val="75000"/>
                  </a:srgbClr>
                </a:solidFill>
              </a:rPr>
              <a:t>Date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latin typeface="+mn-lt"/>
              </a:defRPr>
            </a:lvl1pPr>
          </a:lstStyle>
          <a:p>
            <a:fld id="{438E4305-7D25-894B-99D8-B239362B8F40}" type="slidenum">
              <a:rPr lang="en-US" smtClean="0">
                <a:solidFill>
                  <a:srgbClr val="14558F"/>
                </a:solidFill>
              </a:rPr>
              <a:pPr/>
              <a:t>‹#›</a:t>
            </a:fld>
            <a:endParaRPr lang="en-US" dirty="0">
              <a:solidFill>
                <a:srgbClr val="14558F"/>
              </a:solidFill>
            </a:endParaRPr>
          </a:p>
        </p:txBody>
      </p:sp>
      <p:sp>
        <p:nvSpPr>
          <p:cNvPr id="15" name="Text Placeholder 14"/>
          <p:cNvSpPr>
            <a:spLocks noGrp="1"/>
          </p:cNvSpPr>
          <p:nvPr>
            <p:ph type="body" idx="1"/>
          </p:nvPr>
        </p:nvSpPr>
        <p:spPr>
          <a:xfrm>
            <a:off x="628650" y="1734693"/>
            <a:ext cx="7886700" cy="4351338"/>
          </a:xfrm>
          <a:prstGeom prst="rect">
            <a:avLst/>
          </a:prstGeom>
          <a:noFill/>
          <a:ln>
            <a:noFill/>
          </a:ln>
        </p:spPr>
        <p:style>
          <a:lnRef idx="2">
            <a:schemeClr val="accent1"/>
          </a:lnRef>
          <a:fillRef idx="1">
            <a:schemeClr val="lt1"/>
          </a:fillRef>
          <a:effectRef idx="0">
            <a:schemeClr val="accent1"/>
          </a:effectRef>
          <a:fontRef idx="none"/>
        </p:style>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Placeholder 15"/>
          <p:cNvSpPr>
            <a:spLocks noGrp="1"/>
          </p:cNvSpPr>
          <p:nvPr>
            <p:ph type="title"/>
          </p:nvPr>
        </p:nvSpPr>
        <p:spPr>
          <a:xfrm>
            <a:off x="624078" y="138493"/>
            <a:ext cx="7891272" cy="1325880"/>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2" name="Footer Placehold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141414">
                  <a:tint val="75000"/>
                </a:srgbClr>
              </a:solidFill>
            </a:endParaRPr>
          </a:p>
        </p:txBody>
      </p:sp>
    </p:spTree>
    <p:extLst>
      <p:ext uri="{BB962C8B-B14F-4D97-AF65-F5344CB8AC3E}">
        <p14:creationId xmlns:p14="http://schemas.microsoft.com/office/powerpoint/2010/main" val="3851698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2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Wingdings" charset="2"/>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Wingdings" charset="2"/>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Wingdings" charset="2"/>
        <a:buChar char="§"/>
        <a:defRPr sz="11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Wingdings" charset="2"/>
        <a:buChar char="§"/>
        <a:defRPr sz="1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Wingdings" charset="2"/>
        <a:buChar char="§"/>
        <a:defRPr sz="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hyperlink" Target="http://www.mass.gov/cjis" TargetMode="External"/><Relationship Id="rId2" Type="http://schemas.openxmlformats.org/officeDocument/2006/relationships/image" Target="../media/image2.png"/><Relationship Id="rId1" Type="http://schemas.openxmlformats.org/officeDocument/2006/relationships/slideLayout" Target="../slideLayouts/slideLayout10.xml"/><Relationship Id="rId4" Type="http://schemas.openxmlformats.org/officeDocument/2006/relationships/hyperlink" Target="https://www.fbi.gov/file-repository/cjis_security_policy_v5-9-1_20221001.pdf/view"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www.mass.gov/cjis" TargetMode="External"/><Relationship Id="rId2" Type="http://schemas.openxmlformats.org/officeDocument/2006/relationships/image" Target="../media/image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5321759"/>
            <a:ext cx="4953000" cy="931928"/>
          </a:xfrm>
        </p:spPr>
        <p:txBody>
          <a:bodyPr>
            <a:normAutofit fontScale="62500" lnSpcReduction="20000"/>
          </a:bodyPr>
          <a:lstStyle/>
          <a:p>
            <a:r>
              <a:rPr lang="en-US" sz="1700" b="1" dirty="0">
                <a:solidFill>
                  <a:srgbClr val="002060"/>
                </a:solidFill>
                <a:latin typeface="Corbel" panose="020B0503020204020204" pitchFamily="34" charset="0"/>
              </a:rPr>
              <a:t>Commonwealth of Massachusetts</a:t>
            </a:r>
          </a:p>
          <a:p>
            <a:r>
              <a:rPr lang="en-US" sz="1700" b="1" dirty="0">
                <a:solidFill>
                  <a:srgbClr val="002060"/>
                </a:solidFill>
                <a:latin typeface="Corbel" panose="020B0503020204020204" pitchFamily="34" charset="0"/>
              </a:rPr>
              <a:t>Executive Office of Public Safety and Security</a:t>
            </a:r>
          </a:p>
          <a:p>
            <a:r>
              <a:rPr lang="en-US" sz="1700" b="1" dirty="0">
                <a:solidFill>
                  <a:srgbClr val="002060"/>
                </a:solidFill>
                <a:latin typeface="Corbel" panose="020B0503020204020204" pitchFamily="34" charset="0"/>
              </a:rPr>
              <a:t>Department of Criminal Justice Information Services</a:t>
            </a:r>
          </a:p>
          <a:p>
            <a:r>
              <a:rPr lang="en-US" sz="1600" i="1" dirty="0">
                <a:solidFill>
                  <a:srgbClr val="002060"/>
                </a:solidFill>
                <a:latin typeface="Corbel" panose="020B0503020204020204" pitchFamily="34" charset="0"/>
              </a:rPr>
              <a:t>“Enhancing Public Safety Through Information Exchange”</a:t>
            </a:r>
          </a:p>
          <a:p>
            <a:endParaRPr lang="en-US" dirty="0">
              <a:solidFill>
                <a:srgbClr val="002060"/>
              </a:solidFill>
            </a:endParaRPr>
          </a:p>
        </p:txBody>
      </p:sp>
      <p:pic>
        <p:nvPicPr>
          <p:cNvPr id="4"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124200" y="5098449"/>
            <a:ext cx="1371600" cy="1279602"/>
          </a:xfrm>
          <a:prstGeom prst="rect">
            <a:avLst/>
          </a:prstGeom>
          <a:noFill/>
          <a:ln>
            <a:noFill/>
          </a:ln>
        </p:spPr>
      </p:pic>
      <p:sp>
        <p:nvSpPr>
          <p:cNvPr id="5" name="TextBox 4"/>
          <p:cNvSpPr txBox="1"/>
          <p:nvPr/>
        </p:nvSpPr>
        <p:spPr>
          <a:xfrm>
            <a:off x="1371600" y="1447800"/>
            <a:ext cx="6408705" cy="2523768"/>
          </a:xfrm>
          <a:prstGeom prst="rect">
            <a:avLst/>
          </a:prstGeom>
          <a:noFill/>
        </p:spPr>
        <p:txBody>
          <a:bodyPr wrap="square" rtlCol="0">
            <a:spAutoFit/>
          </a:bodyPr>
          <a:lstStyle/>
          <a:p>
            <a:pPr algn="ctr"/>
            <a:r>
              <a:rPr lang="en-US" sz="3600" b="1" dirty="0">
                <a:solidFill>
                  <a:srgbClr val="002060"/>
                </a:solidFill>
                <a:latin typeface="Corbel" panose="020B0503020204020204" pitchFamily="34" charset="0"/>
              </a:rPr>
              <a:t>DCJIS and FBI </a:t>
            </a:r>
          </a:p>
          <a:p>
            <a:pPr algn="ctr"/>
            <a:r>
              <a:rPr lang="en-US" sz="3200" b="1" dirty="0">
                <a:solidFill>
                  <a:srgbClr val="002060"/>
                </a:solidFill>
                <a:latin typeface="Corbel" panose="020B0503020204020204" pitchFamily="34" charset="0"/>
              </a:rPr>
              <a:t>Non-Criminal Justice Agency Audits </a:t>
            </a:r>
          </a:p>
          <a:p>
            <a:pPr algn="ctr"/>
            <a:r>
              <a:rPr lang="en-US" sz="3600" b="1" dirty="0">
                <a:solidFill>
                  <a:srgbClr val="002060"/>
                </a:solidFill>
                <a:latin typeface="Corbel" panose="020B0503020204020204" pitchFamily="34" charset="0"/>
              </a:rPr>
              <a:t>CORI and FBI records</a:t>
            </a:r>
          </a:p>
          <a:p>
            <a:endParaRPr lang="en-US" dirty="0">
              <a:latin typeface="Corbel" panose="020B0503020204020204" pitchFamily="34" charset="0"/>
            </a:endParaRPr>
          </a:p>
          <a:p>
            <a:endParaRPr lang="en-US" dirty="0">
              <a:latin typeface="Corbel" panose="020B0503020204020204" pitchFamily="34" charset="0"/>
            </a:endParaRPr>
          </a:p>
          <a:p>
            <a:endParaRPr lang="en-US" dirty="0">
              <a:latin typeface="Corbel" panose="020B05030202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1824" y="5098448"/>
            <a:ext cx="1349976" cy="1378551"/>
          </a:xfrm>
          <a:prstGeom prst="rect">
            <a:avLst/>
          </a:prstGeom>
        </p:spPr>
      </p:pic>
      <p:cxnSp>
        <p:nvCxnSpPr>
          <p:cNvPr id="9" name="Straight Connector 8"/>
          <p:cNvCxnSpPr/>
          <p:nvPr/>
        </p:nvCxnSpPr>
        <p:spPr>
          <a:xfrm>
            <a:off x="274241" y="4953000"/>
            <a:ext cx="8564959"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214059"/>
            <a:ext cx="1240824" cy="1189123"/>
          </a:xfrm>
          <a:prstGeom prst="rect">
            <a:avLst/>
          </a:prstGeom>
        </p:spPr>
      </p:pic>
    </p:spTree>
    <p:extLst>
      <p:ext uri="{BB962C8B-B14F-4D97-AF65-F5344CB8AC3E}">
        <p14:creationId xmlns:p14="http://schemas.microsoft.com/office/powerpoint/2010/main" val="349116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Review of FBI CJIS Security Policy Requirements </a:t>
            </a:r>
          </a:p>
        </p:txBody>
      </p:sp>
      <p:sp>
        <p:nvSpPr>
          <p:cNvPr id="4" name="Slide Number Placeholder 3"/>
          <p:cNvSpPr>
            <a:spLocks noGrp="1"/>
          </p:cNvSpPr>
          <p:nvPr>
            <p:ph type="sldNum" sz="quarter" idx="12"/>
          </p:nvPr>
        </p:nvSpPr>
        <p:spPr/>
        <p:txBody>
          <a:bodyPr/>
          <a:lstStyle/>
          <a:p>
            <a:fld id="{5D9D9093-095D-401A-9C3B-3AA9AE343F90}" type="slidenum">
              <a:rPr lang="en-US" smtClean="0"/>
              <a:t>10</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80469" y="1270855"/>
            <a:ext cx="7162800" cy="461665"/>
          </a:xfrm>
          <a:prstGeom prst="rect">
            <a:avLst/>
          </a:prstGeom>
          <a:noFill/>
        </p:spPr>
        <p:txBody>
          <a:bodyPr wrap="square" rtlCol="0">
            <a:spAutoFit/>
          </a:bodyPr>
          <a:lstStyle/>
          <a:p>
            <a:r>
              <a:rPr lang="en-US" sz="2400" b="1" dirty="0">
                <a:solidFill>
                  <a:srgbClr val="002060"/>
                </a:solidFill>
              </a:rPr>
              <a:t>                        </a:t>
            </a:r>
          </a:p>
        </p:txBody>
      </p:sp>
      <p:cxnSp>
        <p:nvCxnSpPr>
          <p:cNvPr id="6" name="Straight Connector 5"/>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1539C17-4CFF-48A0-8D88-281CA54739C7}"/>
              </a:ext>
            </a:extLst>
          </p:cNvPr>
          <p:cNvSpPr/>
          <p:nvPr/>
        </p:nvSpPr>
        <p:spPr>
          <a:xfrm>
            <a:off x="533400" y="1496388"/>
            <a:ext cx="7981950" cy="4247317"/>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The DCJIS and FBI Audit Questionnaires will assess the following areas: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Authority for FBI background checks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Population subject to background checks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NCJA User Agreements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Security controls</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LASO-Local Agency Security Officer requirements</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Personnel security</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Security awareness training</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Media protection</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Paper and electronic storage of FBI CHRI</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Access to, and dissemination of FBI CHRI</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Destruction of CHRI</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Physical security controls</a:t>
            </a:r>
          </a:p>
          <a:p>
            <a:pPr marL="1200150" lvl="2"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Agreements with vendors and contractors with access to CHRI</a:t>
            </a:r>
          </a:p>
          <a:p>
            <a:pPr marL="1200150" lvl="2" indent="-285750">
              <a:buFont typeface="Arial" panose="020B0604020202020204" pitchFamily="34" charset="0"/>
              <a:buChar char="•"/>
            </a:pPr>
            <a:endParaRPr lang="en-US" dirty="0"/>
          </a:p>
        </p:txBody>
      </p:sp>
    </p:spTree>
    <p:extLst>
      <p:ext uri="{BB962C8B-B14F-4D97-AF65-F5344CB8AC3E}">
        <p14:creationId xmlns:p14="http://schemas.microsoft.com/office/powerpoint/2010/main" val="324981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800" dirty="0">
                <a:solidFill>
                  <a:srgbClr val="002060"/>
                </a:solidFill>
                <a:latin typeface="Corbel" panose="020B0503020204020204" pitchFamily="34" charset="0"/>
              </a:rPr>
              <a:t>         NCJA User Agreement</a:t>
            </a:r>
          </a:p>
        </p:txBody>
      </p:sp>
      <p:sp>
        <p:nvSpPr>
          <p:cNvPr id="4" name="Slide Number Placeholder 3"/>
          <p:cNvSpPr>
            <a:spLocks noGrp="1"/>
          </p:cNvSpPr>
          <p:nvPr>
            <p:ph type="sldNum" sz="quarter" idx="12"/>
          </p:nvPr>
        </p:nvSpPr>
        <p:spPr/>
        <p:txBody>
          <a:bodyPr/>
          <a:lstStyle/>
          <a:p>
            <a:fld id="{5D9D9093-095D-401A-9C3B-3AA9AE343F90}" type="slidenum">
              <a:rPr lang="en-US" smtClean="0"/>
              <a:t>11</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666925" y="1172627"/>
            <a:ext cx="7162800" cy="369332"/>
          </a:xfrm>
          <a:prstGeom prst="rect">
            <a:avLst/>
          </a:prstGeom>
          <a:noFill/>
        </p:spPr>
        <p:txBody>
          <a:bodyPr wrap="square" rtlCol="0">
            <a:spAutoFit/>
          </a:bodyPr>
          <a:lstStyle/>
          <a:p>
            <a:pPr algn="just"/>
            <a:r>
              <a:rPr lang="en-US" dirty="0">
                <a:solidFill>
                  <a:srgbClr val="002060"/>
                </a:solidFill>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55069" y="2071499"/>
            <a:ext cx="7315200" cy="3662541"/>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Organizations must have an up-to-date Non-Criminal Justice Agency User Agreement on file with the DCJIS.</a:t>
            </a:r>
          </a:p>
          <a:p>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This is a formal agreement that:</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Outlines the roles and responsibilities of the organization and the DCJIS, specifically as they relate to the day-to-day receipt and processing of CHRI</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Is signed by a representative of the organization that has the authority to commit the organization into the agreement</a:t>
            </a:r>
            <a:endParaRPr lang="en-US" sz="2400" b="1" dirty="0">
              <a:solidFill>
                <a:srgbClr val="002060"/>
              </a:solidFill>
              <a:latin typeface="Corbel" panose="020B0503020204020204" pitchFamily="34" charset="0"/>
            </a:endParaRPr>
          </a:p>
          <a:p>
            <a:pPr marL="36576" indent="0" algn="just">
              <a:buNone/>
            </a:pPr>
            <a:endParaRPr lang="en-US" sz="1600" dirty="0">
              <a:solidFill>
                <a:srgbClr val="002060"/>
              </a:solidFill>
              <a:latin typeface="Corbel" panose="020B0503020204020204" pitchFamily="34" charset="0"/>
            </a:endParaRPr>
          </a:p>
          <a:p>
            <a:pPr marL="36576" algn="just"/>
            <a:endParaRPr lang="en-US" dirty="0"/>
          </a:p>
          <a:p>
            <a:pPr marL="36576" indent="0" algn="just">
              <a:buNone/>
            </a:pPr>
            <a:endParaRPr lang="en-US" dirty="0">
              <a:solidFill>
                <a:srgbClr val="002060"/>
              </a:solidFill>
              <a:latin typeface="Corbel" panose="020B0503020204020204" pitchFamily="34" charset="0"/>
            </a:endParaRPr>
          </a:p>
        </p:txBody>
      </p:sp>
    </p:spTree>
    <p:extLst>
      <p:ext uri="{BB962C8B-B14F-4D97-AF65-F5344CB8AC3E}">
        <p14:creationId xmlns:p14="http://schemas.microsoft.com/office/powerpoint/2010/main" val="910091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Local Agency Security Officer (LASO)</a:t>
            </a:r>
          </a:p>
        </p:txBody>
      </p:sp>
      <p:sp>
        <p:nvSpPr>
          <p:cNvPr id="4" name="Slide Number Placeholder 3"/>
          <p:cNvSpPr>
            <a:spLocks noGrp="1"/>
          </p:cNvSpPr>
          <p:nvPr>
            <p:ph type="sldNum" sz="quarter" idx="12"/>
          </p:nvPr>
        </p:nvSpPr>
        <p:spPr/>
        <p:txBody>
          <a:bodyPr/>
          <a:lstStyle/>
          <a:p>
            <a:fld id="{5D9D9093-095D-401A-9C3B-3AA9AE343F90}" type="slidenum">
              <a:rPr lang="en-US" smtClean="0"/>
              <a:t>12</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666925" y="1172627"/>
            <a:ext cx="7162800" cy="369332"/>
          </a:xfrm>
          <a:prstGeom prst="rect">
            <a:avLst/>
          </a:prstGeom>
          <a:noFill/>
        </p:spPr>
        <p:txBody>
          <a:bodyPr wrap="square" rtlCol="0">
            <a:spAutoFit/>
          </a:bodyPr>
          <a:lstStyle/>
          <a:p>
            <a:pPr algn="just"/>
            <a:r>
              <a:rPr lang="en-US" dirty="0">
                <a:solidFill>
                  <a:srgbClr val="002060"/>
                </a:solidFill>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55069" y="2071499"/>
            <a:ext cx="7315200" cy="3477875"/>
          </a:xfrm>
          <a:prstGeom prst="rect">
            <a:avLst/>
          </a:prstGeom>
        </p:spPr>
        <p:txBody>
          <a:bodyPr wrap="square">
            <a:spAutoFit/>
          </a:bodyPr>
          <a:lstStyle/>
          <a:p>
            <a:pPr marL="342900" indent="-342900" algn="just">
              <a:buFont typeface="Arial" panose="020B0604020202020204" pitchFamily="34" charset="0"/>
              <a:buChar char="•"/>
            </a:pPr>
            <a:r>
              <a:rPr lang="en-US" sz="2400" b="1" dirty="0">
                <a:solidFill>
                  <a:srgbClr val="002060"/>
                </a:solidFill>
                <a:latin typeface="Corbel" panose="020B0503020204020204" pitchFamily="34" charset="0"/>
              </a:rPr>
              <a:t>Each organization must have an identified LASO.</a:t>
            </a:r>
          </a:p>
          <a:p>
            <a:pPr marL="285750" indent="-285750" algn="just">
              <a:buFont typeface="Wingdings" panose="05000000000000000000" pitchFamily="2" charset="2"/>
              <a:buChar char="Ø"/>
            </a:pPr>
            <a:endParaRPr lang="en-US" sz="2400" b="1" dirty="0">
              <a:solidFill>
                <a:srgbClr val="002060"/>
              </a:solidFill>
              <a:latin typeface="Corbel" panose="020B0503020204020204" pitchFamily="34" charset="0"/>
            </a:endParaRPr>
          </a:p>
          <a:p>
            <a:pPr marL="342900" indent="-342900" algn="just">
              <a:buFont typeface="Arial" panose="020B0604020202020204" pitchFamily="34" charset="0"/>
              <a:buChar char="•"/>
            </a:pPr>
            <a:r>
              <a:rPr lang="en-US" sz="2400" b="1" dirty="0">
                <a:solidFill>
                  <a:srgbClr val="002060"/>
                </a:solidFill>
                <a:latin typeface="Corbel" panose="020B0503020204020204" pitchFamily="34" charset="0"/>
              </a:rPr>
              <a:t>The LASO must:</a:t>
            </a:r>
          </a:p>
          <a:p>
            <a:pPr marL="800100" lvl="1" indent="-342900" algn="just">
              <a:buFont typeface="Arial" panose="020B0604020202020204" pitchFamily="34" charset="0"/>
              <a:buChar char="•"/>
            </a:pPr>
            <a:r>
              <a:rPr lang="en-US" sz="2400" b="1" dirty="0">
                <a:solidFill>
                  <a:srgbClr val="002060"/>
                </a:solidFill>
                <a:latin typeface="Corbel" panose="020B0503020204020204" pitchFamily="34" charset="0"/>
              </a:rPr>
              <a:t> Be identified in the organization’s CHRI policy </a:t>
            </a:r>
          </a:p>
          <a:p>
            <a:pPr marL="800100" lvl="1" indent="-342900" algn="just">
              <a:buFont typeface="Arial" panose="020B0604020202020204" pitchFamily="34" charset="0"/>
              <a:buChar char="•"/>
            </a:pPr>
            <a:endParaRPr lang="en-US" sz="2400" b="1" dirty="0">
              <a:solidFill>
                <a:srgbClr val="002060"/>
              </a:solidFill>
              <a:latin typeface="Corbel" panose="020B0503020204020204" pitchFamily="34" charset="0"/>
            </a:endParaRPr>
          </a:p>
          <a:p>
            <a:pPr marL="800100" lvl="1" indent="-342900" algn="just">
              <a:buFont typeface="Arial" panose="020B0604020202020204" pitchFamily="34" charset="0"/>
              <a:buChar char="•"/>
            </a:pPr>
            <a:r>
              <a:rPr lang="en-US" sz="2400" b="1" dirty="0">
                <a:solidFill>
                  <a:srgbClr val="002060"/>
                </a:solidFill>
                <a:latin typeface="Corbel" panose="020B0503020204020204" pitchFamily="34" charset="0"/>
              </a:rPr>
              <a:t>Pass a Massachusetts, New England States and state of residency background check</a:t>
            </a:r>
          </a:p>
          <a:p>
            <a:pPr marL="36576" indent="0" algn="just">
              <a:buNone/>
            </a:pPr>
            <a:endParaRPr lang="en-US" sz="1600" dirty="0">
              <a:solidFill>
                <a:srgbClr val="002060"/>
              </a:solidFill>
              <a:latin typeface="Corbel" panose="020B0503020204020204" pitchFamily="34" charset="0"/>
            </a:endParaRPr>
          </a:p>
          <a:p>
            <a:pPr marL="36576" algn="just"/>
            <a:endParaRPr lang="en-US" dirty="0"/>
          </a:p>
          <a:p>
            <a:pPr marL="36576" indent="0" algn="just">
              <a:buNone/>
            </a:pPr>
            <a:endParaRPr lang="en-US" dirty="0">
              <a:solidFill>
                <a:srgbClr val="002060"/>
              </a:solidFill>
              <a:latin typeface="Corbel" panose="020B0503020204020204" pitchFamily="34" charset="0"/>
            </a:endParaRPr>
          </a:p>
        </p:txBody>
      </p:sp>
    </p:spTree>
    <p:extLst>
      <p:ext uri="{BB962C8B-B14F-4D97-AF65-F5344CB8AC3E}">
        <p14:creationId xmlns:p14="http://schemas.microsoft.com/office/powerpoint/2010/main" val="3657794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LASO Cont’d </a:t>
            </a:r>
          </a:p>
        </p:txBody>
      </p:sp>
      <p:sp>
        <p:nvSpPr>
          <p:cNvPr id="4" name="Slide Number Placeholder 3"/>
          <p:cNvSpPr>
            <a:spLocks noGrp="1"/>
          </p:cNvSpPr>
          <p:nvPr>
            <p:ph type="sldNum" sz="quarter" idx="12"/>
          </p:nvPr>
        </p:nvSpPr>
        <p:spPr/>
        <p:txBody>
          <a:bodyPr/>
          <a:lstStyle/>
          <a:p>
            <a:fld id="{5D9D9093-095D-401A-9C3B-3AA9AE343F90}" type="slidenum">
              <a:rPr lang="en-US" smtClean="0"/>
              <a:t>13</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914400" y="1524002"/>
            <a:ext cx="7696200" cy="3785652"/>
          </a:xfrm>
          <a:prstGeom prst="rect">
            <a:avLst/>
          </a:prstGeom>
        </p:spPr>
        <p:txBody>
          <a:bodyPr wrap="square">
            <a:spAutoFit/>
          </a:bodyPr>
          <a:lstStyle/>
          <a:p>
            <a:pPr marL="285750" indent="-285750">
              <a:buFont typeface="Arial" panose="020B0604020202020204" pitchFamily="34" charset="0"/>
              <a:buChar char="•"/>
            </a:pPr>
            <a:r>
              <a:rPr lang="en-US" sz="1600" b="1" dirty="0">
                <a:solidFill>
                  <a:srgbClr val="002060"/>
                </a:solidFill>
                <a:latin typeface="Corbel" panose="020B0503020204020204" pitchFamily="34" charset="0"/>
              </a:rPr>
              <a:t>The LASO is responsible for the following:</a:t>
            </a: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Identifying who is using or accessing CHRI and/or systems with access to CHRI.</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Identifying and documenting any equipment connected to the state system.</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Ensuring that personnel security screening procedures are being followed as stated in this policy.</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Ensuring that appropriate security measures are in place and working as expected.</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Supporting policy compliance and ensuring the DCJIS Information Security Officer (ISO) is promptly informed of security incidents.  </a:t>
            </a:r>
          </a:p>
          <a:p>
            <a:pPr lvl="2"/>
            <a:endParaRPr lang="en-US" sz="1600" b="1" dirty="0">
              <a:solidFill>
                <a:srgbClr val="002060"/>
              </a:solidFill>
              <a:latin typeface="Corbel" panose="020B0503020204020204" pitchFamily="34" charset="0"/>
            </a:endParaRPr>
          </a:p>
        </p:txBody>
      </p:sp>
    </p:spTree>
    <p:extLst>
      <p:ext uri="{BB962C8B-B14F-4D97-AF65-F5344CB8AC3E}">
        <p14:creationId xmlns:p14="http://schemas.microsoft.com/office/powerpoint/2010/main" val="305599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Personnel Security </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                  FBI CJIS Security Policy 5.12</a:t>
            </a:r>
          </a:p>
        </p:txBody>
      </p:sp>
      <p:sp>
        <p:nvSpPr>
          <p:cNvPr id="4" name="Slide Number Placeholder 3"/>
          <p:cNvSpPr>
            <a:spLocks noGrp="1"/>
          </p:cNvSpPr>
          <p:nvPr>
            <p:ph type="sldNum" sz="quarter" idx="12"/>
          </p:nvPr>
        </p:nvSpPr>
        <p:spPr/>
        <p:txBody>
          <a:bodyPr/>
          <a:lstStyle/>
          <a:p>
            <a:fld id="{5D9D9093-095D-401A-9C3B-3AA9AE343F90}" type="slidenum">
              <a:rPr lang="en-US" smtClean="0"/>
              <a:t>14</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561922"/>
            <a:ext cx="7772400" cy="3539430"/>
          </a:xfrm>
          <a:prstGeom prst="rect">
            <a:avLst/>
          </a:prstGeom>
          <a:noFill/>
        </p:spPr>
        <p:txBody>
          <a:bodyPr wrap="square" rtlCol="0">
            <a:spAutoFit/>
          </a:bodyPr>
          <a:lstStyle/>
          <a:p>
            <a:pPr marL="285750" indent="-285750" algn="just">
              <a:buFont typeface="Arial" panose="020B0604020202020204" pitchFamily="34" charset="0"/>
              <a:buChar char="•"/>
            </a:pPr>
            <a:r>
              <a:rPr lang="en-US" sz="1600" b="1" dirty="0">
                <a:solidFill>
                  <a:srgbClr val="002060"/>
                </a:solidFill>
                <a:latin typeface="Corbel" panose="020B0503020204020204" pitchFamily="34" charset="0"/>
              </a:rPr>
              <a:t>All personnel requiring access to CHRI must first be deemed “Authorized Personnel.” Prior to being allowed access to CHRI, such individuals shall complete a Massachusetts, New England States and state of residency background check.  The DCJIS CJIS Systems Officer (CSO) will review and determine if access is appropriate.  Access will be denied if the individual has ever had a felony conviction, of any kind, no matter when it occurred. Access may be denied if the individual has one or more recent misdemeanor convictions. Additionally, an individual believed to be a fugitive from justice, or having an arrest history without convictions, will be reviewed by the DCJIS CSO to determine if access to CHRI is appropriate. </a:t>
            </a:r>
          </a:p>
          <a:p>
            <a:pPr marL="285750" indent="-285750" algn="just">
              <a:buFont typeface="Arial" panose="020B0604020202020204" pitchFamily="34" charset="0"/>
              <a:buChar char="•"/>
            </a:pPr>
            <a:endParaRPr lang="en-US" sz="1600" b="1" dirty="0">
              <a:solidFill>
                <a:srgbClr val="002060"/>
              </a:solidFill>
              <a:latin typeface="Corbel" panose="020B0503020204020204" pitchFamily="34" charset="0"/>
            </a:endParaRPr>
          </a:p>
          <a:p>
            <a:pPr marL="285750" indent="-285750" algn="just">
              <a:buFont typeface="Arial" panose="020B0604020202020204" pitchFamily="34" charset="0"/>
              <a:buChar char="•"/>
            </a:pPr>
            <a:r>
              <a:rPr lang="en-US" sz="1600" b="1" dirty="0">
                <a:solidFill>
                  <a:srgbClr val="002060"/>
                </a:solidFill>
                <a:latin typeface="Corbel" panose="020B0503020204020204" pitchFamily="34" charset="0"/>
              </a:rPr>
              <a:t>The Agency may request a variance from the DCJIS CSO where the severity of the offense and the time that has passed would support a possible variance.</a:t>
            </a:r>
          </a:p>
          <a:p>
            <a:pPr marL="285750" indent="-285750" algn="just">
              <a:buFont typeface="Arial" panose="020B0604020202020204" pitchFamily="34" charset="0"/>
              <a:buChar char="•"/>
            </a:pPr>
            <a:endParaRPr lang="en-US" sz="1600" b="1" dirty="0">
              <a:solidFill>
                <a:srgbClr val="002060"/>
              </a:solidFill>
              <a:latin typeface="Corbel" panose="020B0503020204020204" pitchFamily="34" charset="0"/>
            </a:endParaRPr>
          </a:p>
          <a:p>
            <a:pPr marL="285750" indent="-285750" algn="just">
              <a:buFont typeface="Arial" panose="020B0604020202020204" pitchFamily="34" charset="0"/>
              <a:buChar char="•"/>
            </a:pPr>
            <a:r>
              <a:rPr lang="en-US" sz="1600" b="1" dirty="0">
                <a:solidFill>
                  <a:srgbClr val="002060"/>
                </a:solidFill>
                <a:latin typeface="Corbel" panose="020B0503020204020204" pitchFamily="34" charset="0"/>
              </a:rPr>
              <a:t>Organizations must maintain a current list of all authorized personnel.</a:t>
            </a: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632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Personnel Security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15</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E9CB8BF4-AC83-45A8-B548-C5128717DAFE}"/>
              </a:ext>
            </a:extLst>
          </p:cNvPr>
          <p:cNvSpPr/>
          <p:nvPr/>
        </p:nvSpPr>
        <p:spPr>
          <a:xfrm>
            <a:off x="914400" y="1443841"/>
            <a:ext cx="7696200" cy="2862322"/>
          </a:xfrm>
          <a:prstGeom prst="rect">
            <a:avLst/>
          </a:prstGeom>
        </p:spPr>
        <p:txBody>
          <a:bodyPr wrap="square">
            <a:spAutoFit/>
          </a:bodyPr>
          <a:lstStyle/>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In instances where an organization becomes aware that an individual on the “Authorized Personnel” list has subsequently been arrested and/or convicted of a crime, the organization must:</a:t>
            </a:r>
          </a:p>
          <a:p>
            <a:pPr marL="285750"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Suspend access to CHRI until the outcome of the arrest is determined and reviewed by the DCJIS CSO.</a:t>
            </a:r>
          </a:p>
          <a:p>
            <a:pPr marL="742950" lvl="1"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Report the arrest and/or conviction to the DCJIS CSO.</a:t>
            </a:r>
          </a:p>
          <a:p>
            <a:pPr lvl="1"/>
            <a:endParaRPr lang="en-US" sz="2000" b="1" dirty="0">
              <a:solidFill>
                <a:schemeClr val="accent1">
                  <a:lumMod val="75000"/>
                </a:schemeClr>
              </a:solidFill>
              <a:latin typeface="Corbel" panose="020B0503020204020204" pitchFamily="34" charset="0"/>
            </a:endParaRPr>
          </a:p>
        </p:txBody>
      </p:sp>
    </p:spTree>
    <p:extLst>
      <p:ext uri="{BB962C8B-B14F-4D97-AF65-F5344CB8AC3E}">
        <p14:creationId xmlns:p14="http://schemas.microsoft.com/office/powerpoint/2010/main" val="82756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Personnel Security and MOU –            	 	     Vendors and Contractors</a:t>
            </a:r>
          </a:p>
        </p:txBody>
      </p:sp>
      <p:sp>
        <p:nvSpPr>
          <p:cNvPr id="4" name="Slide Number Placeholder 3"/>
          <p:cNvSpPr>
            <a:spLocks noGrp="1"/>
          </p:cNvSpPr>
          <p:nvPr>
            <p:ph type="sldNum" sz="quarter" idx="12"/>
          </p:nvPr>
        </p:nvSpPr>
        <p:spPr/>
        <p:txBody>
          <a:bodyPr/>
          <a:lstStyle/>
          <a:p>
            <a:fld id="{5D9D9093-095D-401A-9C3B-3AA9AE343F90}" type="slidenum">
              <a:rPr lang="en-US" smtClean="0"/>
              <a:t>16</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078313"/>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Contractors and vendors who may have access to CHRI directly or access to agency systems or networks that process or contain CHRI are subject to the personnel security requirements discussed previously.</a:t>
            </a: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Access will be delayed if the individual has any record of any kind until the DCJIS CSO determines whether or not the record warrants denial of access.</a:t>
            </a: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The agency must execute an MOU with the principal of the vendor or contractor outlining the duties and responsibilities of each party.  The MOU is executed by the Agency, Vendor/Contractor and DCJIS.</a:t>
            </a: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All employees of the vendor are subject to a background check and must sign the Individual Agreement of Non-Disclosure and complete CJIS online security awareness training.</a:t>
            </a:r>
          </a:p>
          <a:p>
            <a:endParaRPr lang="en-US" dirty="0"/>
          </a:p>
        </p:txBody>
      </p:sp>
    </p:spTree>
    <p:extLst>
      <p:ext uri="{BB962C8B-B14F-4D97-AF65-F5344CB8AC3E}">
        <p14:creationId xmlns:p14="http://schemas.microsoft.com/office/powerpoint/2010/main" val="3487129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Personnel Security:</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Termination of Authorized Personnel</a:t>
            </a:r>
          </a:p>
        </p:txBody>
      </p:sp>
      <p:sp>
        <p:nvSpPr>
          <p:cNvPr id="4" name="Slide Number Placeholder 3"/>
          <p:cNvSpPr>
            <a:spLocks noGrp="1"/>
          </p:cNvSpPr>
          <p:nvPr>
            <p:ph type="sldNum" sz="quarter" idx="12"/>
          </p:nvPr>
        </p:nvSpPr>
        <p:spPr/>
        <p:txBody>
          <a:bodyPr/>
          <a:lstStyle/>
          <a:p>
            <a:fld id="{5D9D9093-095D-401A-9C3B-3AA9AE343F90}" type="slidenum">
              <a:rPr lang="en-US" smtClean="0"/>
              <a:t>17</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1058333" y="1419251"/>
            <a:ext cx="7162800" cy="4524315"/>
          </a:xfrm>
          <a:prstGeom prst="rect">
            <a:avLst/>
          </a:prstGeom>
          <a:noFill/>
        </p:spPr>
        <p:txBody>
          <a:bodyPr wrap="square" rtlCol="0">
            <a:spAutoFit/>
          </a:bodyPr>
          <a:lstStyle/>
          <a:p>
            <a:pPr marL="285750" indent="-285750">
              <a:buFont typeface="Arial" panose="020B0604020202020204" pitchFamily="34" charset="0"/>
              <a:buChar char="•"/>
            </a:pPr>
            <a:r>
              <a:rPr lang="en-US" sz="1600" b="1" dirty="0">
                <a:solidFill>
                  <a:srgbClr val="002060"/>
                </a:solidFill>
                <a:latin typeface="Corbel" panose="020B0503020204020204" pitchFamily="34" charset="0"/>
              </a:rPr>
              <a:t>An organization’s LASO must terminate access to CHRI, both electronic and physical, immediately upon notification of an authorized person’s termination from employment.</a:t>
            </a:r>
          </a:p>
          <a:p>
            <a:pPr marL="285750"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285750" indent="-285750">
              <a:buFont typeface="Arial" panose="020B0604020202020204" pitchFamily="34" charset="0"/>
              <a:buChar char="•"/>
            </a:pPr>
            <a:r>
              <a:rPr lang="en-US" sz="1600" b="1" dirty="0">
                <a:solidFill>
                  <a:srgbClr val="002060"/>
                </a:solidFill>
                <a:latin typeface="Corbel" panose="020B0503020204020204" pitchFamily="34" charset="0"/>
              </a:rPr>
              <a:t>The organization must maintain a policy and procedure for terminations of authorized personnel which must:</a:t>
            </a: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Indicate how notification will occur. </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Provide a time frame within which the disconnection of the individual’s CHRI access is to be completed (not longer than 24 hours).</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Provide termination steps to be taken by the agency for individuals with access to physical CHRI media. (The return of any keys or access cards to buildings, offices, and/or files.)</a:t>
            </a:r>
          </a:p>
          <a:p>
            <a:pPr marL="742950" lvl="1" indent="-285750">
              <a:buFont typeface="Arial" panose="020B0604020202020204" pitchFamily="34" charset="0"/>
              <a:buChar char="•"/>
            </a:pPr>
            <a:endParaRPr lang="en-US" sz="16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600" b="1" dirty="0">
                <a:solidFill>
                  <a:srgbClr val="002060"/>
                </a:solidFill>
                <a:latin typeface="Corbel" panose="020B0503020204020204" pitchFamily="34" charset="0"/>
              </a:rPr>
              <a:t>Provide termination steps to be taken by the agency for access to electronic CHRI media (e.g., disabling of any e-mail accounts or access to the agency’s electronic CHRI system of records).</a:t>
            </a: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22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fontScale="90000"/>
          </a:bodyPr>
          <a:lstStyle/>
          <a:p>
            <a:r>
              <a:rPr lang="en-US" sz="2800" dirty="0">
                <a:solidFill>
                  <a:srgbClr val="002060"/>
                </a:solidFill>
                <a:latin typeface="Corbel" panose="020B0503020204020204" pitchFamily="34" charset="0"/>
              </a:rPr>
              <a:t>Personnel Security:</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Termination of Authorized Personnel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18</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1058333" y="1419251"/>
            <a:ext cx="7162800" cy="3293209"/>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002060"/>
                </a:solidFill>
                <a:latin typeface="Corbel" panose="020B0503020204020204" pitchFamily="34" charset="0"/>
              </a:rPr>
              <a:t>Organizations must also notify DCJIS of the termination of any individual authorized to access CHRI who is also a SAFIS-R User. This notification shall be made immediately upon the termination of the user and shall be accomplished by emailing a SAFIS-R User Designation Form with the “Remove” checkbox checked to the DCJIS SAFIS Unit at safis@mass.gov.</a:t>
            </a:r>
          </a:p>
          <a:p>
            <a:pPr marL="285750" indent="-285750">
              <a:buFont typeface="Arial" panose="020B0604020202020204" pitchFamily="34" charset="0"/>
              <a:buChar char="•"/>
            </a:pPr>
            <a:endParaRPr lang="en-US" sz="16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25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Secondary Dissemination</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DCJIS Regulation 803 CMR 7.11</a:t>
            </a:r>
          </a:p>
        </p:txBody>
      </p:sp>
      <p:sp>
        <p:nvSpPr>
          <p:cNvPr id="4" name="Slide Number Placeholder 3"/>
          <p:cNvSpPr>
            <a:spLocks noGrp="1"/>
          </p:cNvSpPr>
          <p:nvPr>
            <p:ph type="sldNum" sz="quarter" idx="12"/>
          </p:nvPr>
        </p:nvSpPr>
        <p:spPr/>
        <p:txBody>
          <a:bodyPr/>
          <a:lstStyle/>
          <a:p>
            <a:fld id="{5D9D9093-095D-401A-9C3B-3AA9AE343F90}" type="slidenum">
              <a:rPr lang="en-US" smtClean="0"/>
              <a:t>19</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1058333" y="1419251"/>
            <a:ext cx="7162800" cy="4647426"/>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rgbClr val="002060"/>
                </a:solidFill>
                <a:latin typeface="Corbel" panose="020B0503020204020204" pitchFamily="34" charset="0"/>
              </a:rPr>
              <a:t>CHRI cannot be disseminated outside of the requesting organization and cannot be shared with personnel within the organization who are not authorized to access CHRI.</a:t>
            </a:r>
          </a:p>
          <a:p>
            <a:pPr marL="285750" indent="-285750">
              <a:buFont typeface="Arial" panose="020B0604020202020204" pitchFamily="34" charset="0"/>
              <a:buChar char="•"/>
            </a:pPr>
            <a:endParaRPr lang="en-US" sz="2000" b="1" dirty="0">
              <a:solidFill>
                <a:srgbClr val="002060"/>
              </a:solidFill>
              <a:latin typeface="Corbel" panose="020B0503020204020204" pitchFamily="34" charset="0"/>
            </a:endParaRPr>
          </a:p>
          <a:p>
            <a:pPr marL="285750" indent="-285750">
              <a:buFont typeface="Arial" panose="020B0604020202020204" pitchFamily="34" charset="0"/>
              <a:buChar char="•"/>
            </a:pPr>
            <a:r>
              <a:rPr lang="en-US" sz="2000" b="1" dirty="0">
                <a:solidFill>
                  <a:srgbClr val="002060"/>
                </a:solidFill>
                <a:latin typeface="Corbel" panose="020B0503020204020204" pitchFamily="34" charset="0"/>
              </a:rPr>
              <a:t>EXEMPTION FOR SCHOOLS:  Suitability determinations are permitted to be shared by schools as provided in the DESE regulations.</a:t>
            </a:r>
          </a:p>
          <a:p>
            <a:pPr marL="285750" indent="-285750">
              <a:buFont typeface="Arial" panose="020B0604020202020204" pitchFamily="34" charset="0"/>
              <a:buChar char="•"/>
            </a:pPr>
            <a:endParaRPr lang="en-US" sz="2000" b="1" dirty="0">
              <a:solidFill>
                <a:srgbClr val="002060"/>
              </a:solidFill>
              <a:latin typeface="Corbel" panose="020B0503020204020204" pitchFamily="34" charset="0"/>
            </a:endParaRPr>
          </a:p>
          <a:p>
            <a:pPr marL="285750" indent="-285750">
              <a:buFont typeface="Arial" panose="020B0604020202020204" pitchFamily="34" charset="0"/>
              <a:buChar char="•"/>
            </a:pPr>
            <a:r>
              <a:rPr lang="en-US" sz="2000" b="1" dirty="0">
                <a:solidFill>
                  <a:srgbClr val="002060"/>
                </a:solidFill>
                <a:latin typeface="Corbel" panose="020B0503020204020204" pitchFamily="34" charset="0"/>
              </a:rPr>
              <a:t>CHRI can be shared with personnel within the requesting entity who have signed a non-disclosure agreement and have completed the required training.</a:t>
            </a:r>
          </a:p>
          <a:p>
            <a:pPr marL="285750" indent="-285750">
              <a:buFont typeface="Arial" panose="020B0604020202020204" pitchFamily="34" charset="0"/>
              <a:buChar char="•"/>
            </a:pPr>
            <a:endParaRPr lang="en-US" sz="2000" b="1" dirty="0">
              <a:solidFill>
                <a:srgbClr val="002060"/>
              </a:solidFill>
              <a:latin typeface="Corbel" panose="020B0503020204020204" pitchFamily="34" charset="0"/>
            </a:endParaRPr>
          </a:p>
          <a:p>
            <a:pPr marL="285750" indent="-285750">
              <a:buFont typeface="Arial" panose="020B0604020202020204" pitchFamily="34" charset="0"/>
              <a:buChar char="•"/>
            </a:pPr>
            <a:r>
              <a:rPr lang="en-US" sz="2000" b="1" dirty="0">
                <a:solidFill>
                  <a:srgbClr val="002060"/>
                </a:solidFill>
                <a:latin typeface="Corbel" panose="020B0503020204020204" pitchFamily="34" charset="0"/>
              </a:rPr>
              <a:t>CHRI can be shared with the applicant that it pertains to.</a:t>
            </a:r>
          </a:p>
          <a:p>
            <a:pPr marL="285750" indent="-285750">
              <a:buFont typeface="Arial" panose="020B0604020202020204" pitchFamily="34" charset="0"/>
              <a:buChar char="•"/>
            </a:pPr>
            <a:endParaRPr lang="en-US" sz="2000" b="1" dirty="0">
              <a:solidFill>
                <a:srgbClr val="002060"/>
              </a:solidFill>
              <a:latin typeface="Corbel" panose="020B0503020204020204" pitchFamily="34" charset="0"/>
            </a:endParaRPr>
          </a:p>
          <a:p>
            <a:pPr marL="285750" indent="-285750">
              <a:buFont typeface="Arial" panose="020B0604020202020204" pitchFamily="34" charset="0"/>
              <a:buChar char="•"/>
            </a:pPr>
            <a:endParaRPr lang="en-US" sz="16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65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AGENDA</a:t>
            </a:r>
          </a:p>
        </p:txBody>
      </p:sp>
      <p:sp>
        <p:nvSpPr>
          <p:cNvPr id="4" name="Slide Number Placeholder 3"/>
          <p:cNvSpPr>
            <a:spLocks noGrp="1"/>
          </p:cNvSpPr>
          <p:nvPr>
            <p:ph type="sldNum" sz="quarter" idx="12"/>
          </p:nvPr>
        </p:nvSpPr>
        <p:spPr/>
        <p:txBody>
          <a:bodyPr/>
          <a:lstStyle/>
          <a:p>
            <a:fld id="{5D9D9093-095D-401A-9C3B-3AA9AE343F90}" type="slidenum">
              <a:rPr lang="en-US" smtClean="0"/>
              <a:t>2</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175952"/>
            <a:ext cx="7228869" cy="5355312"/>
          </a:xfrm>
          <a:prstGeom prst="rect">
            <a:avLst/>
          </a:prstGeom>
          <a:noFill/>
        </p:spPr>
        <p:txBody>
          <a:bodyPr wrap="square" rtlCol="0">
            <a:spAutoFit/>
          </a:bodyPr>
          <a:lstStyle/>
          <a:p>
            <a:pPr algn="just"/>
            <a:endParaRPr lang="en-US" sz="2400" b="1" dirty="0">
              <a:solidFill>
                <a:srgbClr val="002060"/>
              </a:solidFill>
            </a:endParaRPr>
          </a:p>
          <a:p>
            <a:pPr marL="742950" lvl="1" indent="-285750" algn="just">
              <a:buFont typeface="Arial" panose="020B0604020202020204" pitchFamily="34" charset="0"/>
              <a:buChar char="•"/>
            </a:pPr>
            <a:r>
              <a:rPr lang="en-US" sz="2400" dirty="0">
                <a:solidFill>
                  <a:srgbClr val="002060"/>
                </a:solidFill>
              </a:rPr>
              <a:t>DCJIS audit process- What to expect</a:t>
            </a:r>
          </a:p>
          <a:p>
            <a:pPr marL="742950" lvl="1" indent="-285750" algn="just">
              <a:buFont typeface="Arial" panose="020B0604020202020204" pitchFamily="34" charset="0"/>
              <a:buChar char="•"/>
            </a:pPr>
            <a:endParaRPr lang="en-US" sz="2400" dirty="0">
              <a:solidFill>
                <a:srgbClr val="002060"/>
              </a:solidFill>
            </a:endParaRPr>
          </a:p>
          <a:p>
            <a:pPr marL="742950" lvl="1" indent="-285750" algn="just">
              <a:buFont typeface="Arial" panose="020B0604020202020204" pitchFamily="34" charset="0"/>
              <a:buChar char="•"/>
            </a:pPr>
            <a:r>
              <a:rPr lang="en-US" sz="2400" dirty="0">
                <a:solidFill>
                  <a:srgbClr val="002060"/>
                </a:solidFill>
              </a:rPr>
              <a:t>FBI audit process- What to expect</a:t>
            </a:r>
          </a:p>
          <a:p>
            <a:pPr marL="742950" lvl="1" indent="-285750" algn="just">
              <a:buFont typeface="Arial" panose="020B0604020202020204" pitchFamily="34" charset="0"/>
              <a:buChar char="•"/>
            </a:pPr>
            <a:endParaRPr lang="en-US" sz="2400" dirty="0">
              <a:solidFill>
                <a:srgbClr val="002060"/>
              </a:solidFill>
            </a:endParaRPr>
          </a:p>
          <a:p>
            <a:pPr marL="742950" lvl="1" indent="-285750" algn="just">
              <a:buFont typeface="Arial" panose="020B0604020202020204" pitchFamily="34" charset="0"/>
              <a:buChar char="•"/>
            </a:pPr>
            <a:r>
              <a:rPr lang="en-US" sz="2400" dirty="0">
                <a:solidFill>
                  <a:srgbClr val="002060"/>
                </a:solidFill>
              </a:rPr>
              <a:t>Overview of applicable CORI statutes and regulations</a:t>
            </a:r>
          </a:p>
          <a:p>
            <a:pPr lvl="1" algn="just"/>
            <a:endParaRPr lang="en-US" sz="2400" dirty="0">
              <a:solidFill>
                <a:srgbClr val="002060"/>
              </a:solidFill>
            </a:endParaRPr>
          </a:p>
          <a:p>
            <a:pPr marL="742950" lvl="1" indent="-285750" algn="just">
              <a:buFont typeface="Arial" panose="020B0604020202020204" pitchFamily="34" charset="0"/>
              <a:buChar char="•"/>
            </a:pPr>
            <a:r>
              <a:rPr lang="en-US" sz="2400" dirty="0">
                <a:solidFill>
                  <a:srgbClr val="002060"/>
                </a:solidFill>
              </a:rPr>
              <a:t>Review of FBI CJIS Security Policy requirements and federal regulations</a:t>
            </a:r>
          </a:p>
          <a:p>
            <a:pPr lvl="1" algn="just"/>
            <a:endParaRPr lang="en-US" sz="2400" dirty="0">
              <a:solidFill>
                <a:srgbClr val="002060"/>
              </a:solidFill>
            </a:endParaRPr>
          </a:p>
          <a:p>
            <a:pPr marL="742950" lvl="1" indent="-285750" algn="just">
              <a:buFont typeface="Arial" panose="020B0604020202020204" pitchFamily="34" charset="0"/>
              <a:buChar char="•"/>
            </a:pPr>
            <a:r>
              <a:rPr lang="en-US" sz="2400" dirty="0">
                <a:solidFill>
                  <a:srgbClr val="002060"/>
                </a:solidFill>
              </a:rPr>
              <a:t>Next steps </a:t>
            </a:r>
            <a:endParaRPr lang="en-US" sz="2400" dirty="0"/>
          </a:p>
          <a:p>
            <a:pPr lvl="1" algn="just"/>
            <a:endParaRPr lang="en-US" dirty="0">
              <a:solidFill>
                <a:srgbClr val="002060"/>
              </a:solidFill>
            </a:endParaRPr>
          </a:p>
          <a:p>
            <a:pPr algn="just"/>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81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1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Secondary Dissemination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20</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1058333" y="1419251"/>
            <a:ext cx="7162800" cy="4770537"/>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rgbClr val="002060"/>
                </a:solidFill>
                <a:latin typeface="Corbel" panose="020B0503020204020204" pitchFamily="34" charset="0"/>
              </a:rPr>
              <a:t>Should the need arise to disseminate CHRI to another authorized entity, a log must be maintained. An example of acceptable secondary dissemination would be reporting results to the Department of Elementary and Secondary Education. The log must include the following information for each dissemination:</a:t>
            </a: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Subject Name;</a:t>
            </a:r>
          </a:p>
          <a:p>
            <a:pPr marL="742950" lvl="1" indent="-285750">
              <a:buFont typeface="Arial" panose="020B0604020202020204" pitchFamily="34" charset="0"/>
              <a:buChar char="•"/>
            </a:pPr>
            <a:endParaRPr lang="en-US" sz="14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Subject Date of Birth;</a:t>
            </a:r>
          </a:p>
          <a:p>
            <a:pPr marL="742950" lvl="1" indent="-285750">
              <a:buFont typeface="Arial" panose="020B0604020202020204" pitchFamily="34" charset="0"/>
              <a:buChar char="•"/>
            </a:pPr>
            <a:endParaRPr lang="en-US" sz="14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Date and Time of the dissemination;</a:t>
            </a:r>
          </a:p>
          <a:p>
            <a:pPr marL="742950" lvl="1" indent="-285750">
              <a:buFont typeface="Arial" panose="020B0604020202020204" pitchFamily="34" charset="0"/>
              <a:buChar char="•"/>
            </a:pPr>
            <a:endParaRPr lang="en-US" sz="14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Name of the individual to whom the information was provided;</a:t>
            </a:r>
          </a:p>
          <a:p>
            <a:pPr marL="742950" lvl="1" indent="-285750">
              <a:buFont typeface="Arial" panose="020B0604020202020204" pitchFamily="34" charset="0"/>
              <a:buChar char="•"/>
            </a:pPr>
            <a:endParaRPr lang="en-US" sz="14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Name of the agency for which the requestor works;</a:t>
            </a:r>
          </a:p>
          <a:p>
            <a:pPr marL="742950" lvl="1" indent="-285750">
              <a:buFont typeface="Arial" panose="020B0604020202020204" pitchFamily="34" charset="0"/>
              <a:buChar char="•"/>
            </a:pPr>
            <a:endParaRPr lang="en-US" sz="1400" b="1" dirty="0">
              <a:solidFill>
                <a:srgbClr val="002060"/>
              </a:solidFill>
              <a:latin typeface="Corbel" panose="020B0503020204020204" pitchFamily="34" charset="0"/>
            </a:endParaRP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Contact information for the requestor; and</a:t>
            </a:r>
          </a:p>
          <a:p>
            <a:pPr marL="742950" lvl="1" indent="-285750">
              <a:buFont typeface="Arial" panose="020B0604020202020204" pitchFamily="34" charset="0"/>
              <a:buChar char="•"/>
            </a:pPr>
            <a:r>
              <a:rPr lang="en-US" sz="1400" b="1" dirty="0">
                <a:solidFill>
                  <a:srgbClr val="002060"/>
                </a:solidFill>
                <a:latin typeface="Corbel" panose="020B0503020204020204" pitchFamily="34" charset="0"/>
              </a:rPr>
              <a:t>The specific reason for the request.</a:t>
            </a:r>
          </a:p>
          <a:p>
            <a:pPr marL="285750" indent="-285750">
              <a:buFont typeface="Arial" panose="020B0604020202020204" pitchFamily="34" charset="0"/>
              <a:buChar char="•"/>
            </a:pPr>
            <a:endParaRPr lang="en-US" sz="16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292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Repurposing or Reusing CHRI Results</a:t>
            </a:r>
          </a:p>
        </p:txBody>
      </p:sp>
      <p:sp>
        <p:nvSpPr>
          <p:cNvPr id="4" name="Slide Number Placeholder 3"/>
          <p:cNvSpPr>
            <a:spLocks noGrp="1"/>
          </p:cNvSpPr>
          <p:nvPr>
            <p:ph type="sldNum" sz="quarter" idx="12"/>
          </p:nvPr>
        </p:nvSpPr>
        <p:spPr/>
        <p:txBody>
          <a:bodyPr/>
          <a:lstStyle/>
          <a:p>
            <a:fld id="{5D9D9093-095D-401A-9C3B-3AA9AE343F90}" type="slidenum">
              <a:rPr lang="en-US" smtClean="0"/>
              <a:t>21</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2646878"/>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800" b="1" dirty="0">
                <a:solidFill>
                  <a:schemeClr val="accent1">
                    <a:lumMod val="75000"/>
                  </a:schemeClr>
                </a:solidFill>
                <a:latin typeface="Corbel" panose="020B0503020204020204" pitchFamily="34" charset="0"/>
              </a:rPr>
              <a:t>CHRI cannot be repurposed. A new check must be conducted in instances where the purpose for the new check differs from the original purpose.</a:t>
            </a: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1279882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Security Awareness Training</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             FBI CJIS Security Policy 5.2</a:t>
            </a:r>
          </a:p>
        </p:txBody>
      </p:sp>
      <p:sp>
        <p:nvSpPr>
          <p:cNvPr id="4" name="Slide Number Placeholder 3"/>
          <p:cNvSpPr>
            <a:spLocks noGrp="1"/>
          </p:cNvSpPr>
          <p:nvPr>
            <p:ph type="sldNum" sz="quarter" idx="12"/>
          </p:nvPr>
        </p:nvSpPr>
        <p:spPr/>
        <p:txBody>
          <a:bodyPr/>
          <a:lstStyle/>
          <a:p>
            <a:fld id="{5D9D9093-095D-401A-9C3B-3AA9AE343F90}" type="slidenum">
              <a:rPr lang="en-US" smtClean="0"/>
              <a:t>22</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3508653"/>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800" b="1" dirty="0">
                <a:solidFill>
                  <a:schemeClr val="accent1">
                    <a:lumMod val="75000"/>
                  </a:schemeClr>
                </a:solidFill>
                <a:latin typeface="Corbel" panose="020B0503020204020204" pitchFamily="34" charset="0"/>
              </a:rPr>
              <a:t>All personnel with access to CHRI must complete the Security Awareness Training available through CJIS Online within 6 months of assignment and every year after that.</a:t>
            </a:r>
          </a:p>
          <a:p>
            <a:pPr marL="285750" indent="-285750">
              <a:buFont typeface="Arial" panose="020B0604020202020204" pitchFamily="34" charset="0"/>
              <a:buChar char="•"/>
            </a:pPr>
            <a:endParaRPr lang="en-US" sz="2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4139713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Incident Response</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        FBI CJIS Security Policy Section 5.3</a:t>
            </a:r>
          </a:p>
        </p:txBody>
      </p:sp>
      <p:sp>
        <p:nvSpPr>
          <p:cNvPr id="4" name="Slide Number Placeholder 3"/>
          <p:cNvSpPr>
            <a:spLocks noGrp="1"/>
          </p:cNvSpPr>
          <p:nvPr>
            <p:ph type="sldNum" sz="quarter" idx="12"/>
          </p:nvPr>
        </p:nvSpPr>
        <p:spPr/>
        <p:txBody>
          <a:bodyPr/>
          <a:lstStyle/>
          <a:p>
            <a:fld id="{5D9D9093-095D-401A-9C3B-3AA9AE343F90}" type="slidenum">
              <a:rPr lang="en-US" smtClean="0"/>
              <a:t>23</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416868"/>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Every organization accessing CHRI is required to develop an operational incident response policy and procedure.</a:t>
            </a: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Aside from internally documenting the incident, the LASO must report the incident to the DCJIS Information Security Officer within 48 hours.</a:t>
            </a: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The LASO must also complete a Non-Criminal Justice Agency Incident Report form and email it to the DCJIS ISO.</a:t>
            </a:r>
          </a:p>
          <a:p>
            <a:pPr marL="285750" indent="-285750">
              <a:buFont typeface="Arial" panose="020B0604020202020204" pitchFamily="34" charset="0"/>
              <a:buChar char="•"/>
            </a:pPr>
            <a:endParaRPr lang="en-US" sz="2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2021905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Incident Response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24</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570756"/>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The established incident response procedures must include the following: </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Provide specific contacts, by title, to whom an incident is to be reported.  This should lead up to the LASO;</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Provide specific steps for handling capabilities (preparation, detection, analysis, containment, eradication, and recovery);</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Provide specific steps for the appropriate collection of evidence of an information security breach that meets relevant jurisdictional standards;</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Provide a method for how the agency will track and document information security incidents (e.g., a spreadsheet, paper files, database);</a:t>
            </a:r>
          </a:p>
          <a:p>
            <a:pPr marL="285750" indent="-285750">
              <a:buFont typeface="Arial" panose="020B0604020202020204" pitchFamily="34" charset="0"/>
              <a:buChar char="•"/>
            </a:pPr>
            <a:endParaRPr lang="en-US" sz="2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1516373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Incident Response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25</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4678204"/>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Procedures for the collection, retention, and presentation of evidence to relevant law enforcement personnel for incidents that involve legal action (civil or criminal) against a person or entity;</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Procedures to track, document and report security incidents;</a:t>
            </a:r>
          </a:p>
          <a:p>
            <a:pPr lvl="1"/>
            <a:r>
              <a:rPr lang="en-US" b="1" dirty="0">
                <a:solidFill>
                  <a:schemeClr val="accent1">
                    <a:lumMod val="75000"/>
                  </a:schemeClr>
                </a:solidFill>
                <a:latin typeface="Corbel" panose="020B0503020204020204" pitchFamily="34" charset="0"/>
              </a:rPr>
              <a:t> </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Includes completion of the Non-Criminal Justice Agency Incident Report form, which is the required process for informing the DCJIS of an incident; and</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Tracking and monitoring of incidents on an on-going basis.</a:t>
            </a:r>
          </a:p>
          <a:p>
            <a:pPr marL="285750" indent="-285750">
              <a:buFont typeface="Arial" panose="020B0604020202020204" pitchFamily="34" charset="0"/>
              <a:buChar char="•"/>
            </a:pPr>
            <a:endParaRPr lang="en-US" sz="2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327601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a:t>
            </a:r>
            <a:br>
              <a:rPr lang="en-US" sz="2800" dirty="0">
                <a:solidFill>
                  <a:srgbClr val="002060"/>
                </a:solidFill>
                <a:latin typeface="Corbel" panose="020B0503020204020204" pitchFamily="34" charset="0"/>
              </a:rPr>
            </a:br>
            <a:r>
              <a:rPr lang="en-US" sz="2800" dirty="0">
                <a:solidFill>
                  <a:srgbClr val="002060"/>
                </a:solidFill>
                <a:latin typeface="Corbel" panose="020B0503020204020204" pitchFamily="34" charset="0"/>
              </a:rPr>
              <a:t>     FBI CJIS Security Policy Section 5.8</a:t>
            </a:r>
          </a:p>
        </p:txBody>
      </p:sp>
      <p:sp>
        <p:nvSpPr>
          <p:cNvPr id="4" name="Slide Number Placeholder 3"/>
          <p:cNvSpPr>
            <a:spLocks noGrp="1"/>
          </p:cNvSpPr>
          <p:nvPr>
            <p:ph type="sldNum" sz="quarter" idx="12"/>
          </p:nvPr>
        </p:nvSpPr>
        <p:spPr/>
        <p:txBody>
          <a:bodyPr/>
          <a:lstStyle/>
          <a:p>
            <a:fld id="{5D9D9093-095D-401A-9C3B-3AA9AE343F90}" type="slidenum">
              <a:rPr lang="en-US" smtClean="0"/>
              <a:t>26</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4678204"/>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Media refers to both electronic and hard/paper versions of CHRI.</a:t>
            </a: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Electronic and physical media containing CHRI must be maintained within physically secured or controlled areas. Access to such media is restricted to authorized personnel only and shall be secured at all times when not in use or under the supervision of an authorized individual.</a:t>
            </a:r>
          </a:p>
          <a:p>
            <a:pPr marL="285750" indent="-285750">
              <a:buFont typeface="Arial" panose="020B0604020202020204" pitchFamily="34" charset="0"/>
              <a:buChar char="•"/>
            </a:pPr>
            <a:endParaRPr lang="en-US" sz="2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2421753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27</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416868"/>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Organizations must have a policy and procedures for security, handling, transporting, and storing CHRI. </a:t>
            </a: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The policy must include:</a:t>
            </a: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An overall electronic / physical media protection policy;</a:t>
            </a:r>
          </a:p>
          <a:p>
            <a:pPr marL="742950" lvl="1"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Procedures that restrict access to CHRI to only authorized personnel;</a:t>
            </a:r>
          </a:p>
          <a:p>
            <a:pPr marL="742950" lvl="1"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Controls for the processing and retention of media containing CHRI;</a:t>
            </a:r>
          </a:p>
          <a:p>
            <a:pPr marL="742950" lvl="1"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Physical controls over CHRI media, including maintaining it in a controlled area and securely transporting CHRI media from one secured location to another secured location. </a:t>
            </a:r>
          </a:p>
          <a:p>
            <a:pPr marL="742950" lvl="1"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Procedures for the appropriate disposal and sanitization of media containing CHRI once it is no longer needed.</a:t>
            </a:r>
          </a:p>
          <a:p>
            <a:pPr marL="742950" lvl="1" indent="-285750">
              <a:buFont typeface="Arial" panose="020B0604020202020204" pitchFamily="34" charset="0"/>
              <a:buChar char="•"/>
            </a:pPr>
            <a:endParaRPr lang="en-US" sz="2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3947710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28</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4616648"/>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Employee records containing CHRI must remain in a controlled area and be accessible only to authorized personnel.</a:t>
            </a:r>
          </a:p>
          <a:p>
            <a:pPr marL="285750"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Electronic media is to be secured through encryption as specified in the FBI CJIS Security Policy.</a:t>
            </a:r>
          </a:p>
          <a:p>
            <a:pPr marL="285750"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Removable electronic storage devices, such as discs, CDs, SDs, thumb drives, DVDs, etc., are to be maintained within a lockable filing cabinet, drawer, closet, safe, vault, or other locked container.</a:t>
            </a:r>
          </a:p>
          <a:p>
            <a:pPr marL="742950" lvl="1"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1593688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29</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4616648"/>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Organizations must have a policy outlining the destruction of CHRI media. The policy must include the following:</a:t>
            </a:r>
          </a:p>
          <a:p>
            <a:pPr marL="285750"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The titles of the authorized personnel who shall witness or conduct the disposal;</a:t>
            </a:r>
          </a:p>
          <a:p>
            <a:pPr marL="742950" lvl="1"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The method(s) of destruction which will be used by the agency for each type of media, and</a:t>
            </a:r>
          </a:p>
          <a:p>
            <a:pPr marL="742950" lvl="1"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A statement or schedule of when destruction is to occur (upon retention schedule, end of each year, etc.).</a:t>
            </a:r>
          </a:p>
          <a:p>
            <a:pPr marL="1200150" lvl="2"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141988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800" dirty="0">
                <a:solidFill>
                  <a:srgbClr val="002060"/>
                </a:solidFill>
                <a:latin typeface="Corbel" panose="020B0503020204020204" pitchFamily="34" charset="0"/>
              </a:rPr>
              <a:t>                             DCJIS Audit Process</a:t>
            </a:r>
          </a:p>
        </p:txBody>
      </p:sp>
      <p:sp>
        <p:nvSpPr>
          <p:cNvPr id="4" name="Slide Number Placeholder 3"/>
          <p:cNvSpPr>
            <a:spLocks noGrp="1"/>
          </p:cNvSpPr>
          <p:nvPr>
            <p:ph type="sldNum" sz="quarter" idx="12"/>
          </p:nvPr>
        </p:nvSpPr>
        <p:spPr/>
        <p:txBody>
          <a:bodyPr/>
          <a:lstStyle/>
          <a:p>
            <a:fld id="{5D9D9093-095D-401A-9C3B-3AA9AE343F90}" type="slidenum">
              <a:rPr lang="en-US" smtClean="0"/>
              <a:t>3</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175952"/>
            <a:ext cx="7228869" cy="6401753"/>
          </a:xfrm>
          <a:prstGeom prst="rect">
            <a:avLst/>
          </a:prstGeom>
          <a:noFill/>
        </p:spPr>
        <p:txBody>
          <a:bodyPr wrap="square" rtlCol="0">
            <a:spAutoFit/>
          </a:bodyPr>
          <a:lstStyle/>
          <a:p>
            <a:pPr marL="285750" indent="-285750" algn="just">
              <a:buFont typeface="Wingdings" panose="05000000000000000000" pitchFamily="2" charset="2"/>
              <a:buChar char="Ø"/>
            </a:pPr>
            <a:endParaRPr lang="en-US" b="1" dirty="0">
              <a:solidFill>
                <a:srgbClr val="002060"/>
              </a:solidFill>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Beginning the week of November 13, 2023 DCJIS will be emailing agency representatives an Audit Questionnaire.</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The Audit Questionnaire must be completed and returned to DCJIS within 21 business days.</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Your agency’s response will be assigned to a DCJIS legal staff member.  This individual will be your point of contact  during the audit process.</a:t>
            </a:r>
          </a:p>
          <a:p>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The focus of the audit will be assessing compliance with both Massachusetts and applicable Federal statutes, regulations, policies and requirements of Massachusetts and the FBI related to the transmission, storage and use of both Massachusetts CORI and Federal criminal history record information (CHRI).</a:t>
            </a:r>
          </a:p>
          <a:p>
            <a:pPr marL="742950" lvl="1" indent="-285750" algn="just">
              <a:buFont typeface="Wingdings" panose="05000000000000000000" pitchFamily="2" charset="2"/>
              <a:buChar char="Ø"/>
            </a:pPr>
            <a:endParaRPr lang="en-US" dirty="0">
              <a:solidFill>
                <a:srgbClr val="002060"/>
              </a:solidFill>
            </a:endParaRPr>
          </a:p>
          <a:p>
            <a:pPr lvl="1" algn="just"/>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a:p>
            <a:pPr marL="285750" indent="-285750" algn="just">
              <a:buFont typeface="Wingdings" panose="05000000000000000000" pitchFamily="2" charset="2"/>
              <a:buChar char="Ø"/>
            </a:pPr>
            <a:r>
              <a:rPr lang="en-US" dirty="0">
                <a:solidFill>
                  <a:srgbClr val="002060"/>
                </a:solidFill>
              </a:rPr>
              <a:t>urine</a:t>
            </a: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80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1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30</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3077766"/>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Physical CHRI media shall be destroyed by shredding, cross-cut shredding, or incineration.</a:t>
            </a: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Destruction of physical media can only be carried out or witnessed by authorized personnel. </a:t>
            </a:r>
          </a:p>
          <a:p>
            <a:pPr marL="1200150" lvl="2"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3538862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31</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539978"/>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Once electronic CHRI media is determined to be no longer needed by the agency, it shall be sanitized and disposed of appropriately.  This includes, but is not limited to, devices used to store electronic CHRI and/or used for dissemination (fax machines, scanners, computers, laptops, etc.). The devices shall be sanitized prior to disposal, recycling, or reuse by other non-authorized personnel. </a:t>
            </a:r>
          </a:p>
          <a:p>
            <a:pPr marL="285750"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Organizations must sanitize (overwrite) at least three (3) times or degauss) all electronic media prior to the disposal or release for reuse by unauthorized personnel. Inoperable electronic media shall be destroyed (cut up or shredded). The sanitization must be overseen and/or carried out by authorized personnel only.</a:t>
            </a:r>
          </a:p>
          <a:p>
            <a:pPr marL="1200150" lvl="2"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4118214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32</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3077766"/>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Should the need arise to move any physical or electronic media containing CHRI (e.g., paper/hard copies) media (e.g., laptops, computer hard drives, or any removable, transportable digital memory media) outside of the secured location or controlled area, the transport of the CHRI media will be conducted by authorized personnel only.</a:t>
            </a:r>
          </a:p>
          <a:p>
            <a:pPr marL="1200150" lvl="2"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2850845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Media Protection – Cont’d</a:t>
            </a:r>
          </a:p>
        </p:txBody>
      </p:sp>
      <p:sp>
        <p:nvSpPr>
          <p:cNvPr id="4" name="Slide Number Placeholder 3"/>
          <p:cNvSpPr>
            <a:spLocks noGrp="1"/>
          </p:cNvSpPr>
          <p:nvPr>
            <p:ph type="sldNum" sz="quarter" idx="12"/>
          </p:nvPr>
        </p:nvSpPr>
        <p:spPr/>
        <p:txBody>
          <a:bodyPr/>
          <a:lstStyle/>
          <a:p>
            <a:fld id="{5D9D9093-095D-401A-9C3B-3AA9AE343F90}" type="slidenum">
              <a:rPr lang="en-US" smtClean="0"/>
              <a:t>33</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139869"/>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Organizations must establish policies and procedures addressing media in transit, specifically:</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Indicate, by title, which authorized personnel will handle and transport CHRI media;</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Identify the circumstanced under which it is acceptable to transport CHRI media;</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 Identify how transport of media will occur (such as by use of a locked container, sealed envelope, or encryption of certain electronic devices when applicable); and</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The media is to remain in the physical possession of the designated authorized employee until the CHRI media is delivered to its intended destination.</a:t>
            </a: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1236522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400" dirty="0">
                <a:solidFill>
                  <a:srgbClr val="002060"/>
                </a:solidFill>
                <a:latin typeface="Corbel" panose="020B0503020204020204" pitchFamily="34" charset="0"/>
              </a:rPr>
              <a:t>Physical Security and Controlled Areas</a:t>
            </a:r>
            <a:br>
              <a:rPr lang="en-US" sz="2400" dirty="0">
                <a:solidFill>
                  <a:srgbClr val="002060"/>
                </a:solidFill>
                <a:latin typeface="Corbel" panose="020B0503020204020204" pitchFamily="34" charset="0"/>
              </a:rPr>
            </a:br>
            <a:r>
              <a:rPr lang="en-US" sz="2400" dirty="0">
                <a:solidFill>
                  <a:srgbClr val="002060"/>
                </a:solidFill>
                <a:latin typeface="Corbel" panose="020B0503020204020204" pitchFamily="34" charset="0"/>
              </a:rPr>
              <a:t>FBI CJIS Security Policy Section 5.9</a:t>
            </a:r>
            <a:endParaRPr lang="en-US" sz="2800" dirty="0">
              <a:solidFill>
                <a:srgbClr val="002060"/>
              </a:solidFill>
              <a:latin typeface="Corbel" panose="020B0503020204020204" pitchFamily="34" charset="0"/>
            </a:endParaRPr>
          </a:p>
        </p:txBody>
      </p:sp>
      <p:sp>
        <p:nvSpPr>
          <p:cNvPr id="4" name="Slide Number Placeholder 3"/>
          <p:cNvSpPr>
            <a:spLocks noGrp="1"/>
          </p:cNvSpPr>
          <p:nvPr>
            <p:ph type="sldNum" sz="quarter" idx="12"/>
          </p:nvPr>
        </p:nvSpPr>
        <p:spPr/>
        <p:txBody>
          <a:bodyPr/>
          <a:lstStyle/>
          <a:p>
            <a:fld id="{5D9D9093-095D-401A-9C3B-3AA9AE343F90}" type="slidenum">
              <a:rPr lang="en-US" smtClean="0"/>
              <a:t>34</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6096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5724644"/>
          </a:xfrm>
          <a:prstGeom prst="rect">
            <a:avLst/>
          </a:prstGeom>
        </p:spPr>
        <p:txBody>
          <a:bodyPr wrap="square">
            <a:spAutoFit/>
          </a:bodyPr>
          <a:lstStyle/>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Organizations must ensure that CHRI is secured at all times and must designate a specific area within the organization that is a controlled area for the purposes of day-to-day access and storage of CHRI.</a:t>
            </a:r>
          </a:p>
          <a:p>
            <a:pPr marL="285750" indent="-285750">
              <a:buFont typeface="Arial" panose="020B0604020202020204" pitchFamily="34" charset="0"/>
              <a:buChar char="•"/>
            </a:pPr>
            <a:endParaRPr lang="en-US" sz="8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000" b="1" dirty="0">
                <a:solidFill>
                  <a:schemeClr val="accent1">
                    <a:lumMod val="75000"/>
                  </a:schemeClr>
                </a:solidFill>
                <a:latin typeface="Corbel" panose="020B0503020204020204" pitchFamily="34" charset="0"/>
              </a:rPr>
              <a:t>Organizations must ensure that the following controls are in place at all times:</a:t>
            </a:r>
          </a:p>
          <a:p>
            <a:pPr marL="742950" lvl="1" indent="-285750">
              <a:buFont typeface="Arial" panose="020B0604020202020204" pitchFamily="34" charset="0"/>
              <a:buChar char="•"/>
            </a:pPr>
            <a:r>
              <a:rPr lang="en-US" sz="1400" b="1" dirty="0">
                <a:solidFill>
                  <a:schemeClr val="accent1">
                    <a:lumMod val="75000"/>
                  </a:schemeClr>
                </a:solidFill>
                <a:latin typeface="Corbel" panose="020B0503020204020204" pitchFamily="34" charset="0"/>
              </a:rPr>
              <a:t>Computers which provide access to CHRI must not be left logged in when not attended;</a:t>
            </a:r>
          </a:p>
          <a:p>
            <a:pPr marL="742950" lvl="1" indent="-285750">
              <a:buFont typeface="Arial" panose="020B0604020202020204" pitchFamily="34" charset="0"/>
              <a:buChar char="•"/>
            </a:pPr>
            <a:endParaRPr lang="en-US" sz="14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400" b="1" dirty="0">
                <a:solidFill>
                  <a:schemeClr val="accent1">
                    <a:lumMod val="75000"/>
                  </a:schemeClr>
                </a:solidFill>
                <a:latin typeface="Corbel" panose="020B0503020204020204" pitchFamily="34" charset="0"/>
              </a:rPr>
              <a:t>Personnel authorized to access CHRI must not share passwords or usernames;</a:t>
            </a:r>
          </a:p>
          <a:p>
            <a:pPr marL="742950" lvl="1" indent="-285750">
              <a:buFont typeface="Arial" panose="020B0604020202020204" pitchFamily="34" charset="0"/>
              <a:buChar char="•"/>
            </a:pPr>
            <a:endParaRPr lang="en-US" sz="14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400" b="1" dirty="0">
                <a:solidFill>
                  <a:schemeClr val="accent1">
                    <a:lumMod val="75000"/>
                  </a:schemeClr>
                </a:solidFill>
                <a:latin typeface="Corbel" panose="020B0503020204020204" pitchFamily="34" charset="0"/>
              </a:rPr>
              <a:t>Documents containing CHRI cannot be left out in the open in a way that could result in an unauthorized person viewing the CHRI;</a:t>
            </a:r>
          </a:p>
          <a:p>
            <a:pPr marL="742950" lvl="1" indent="-285750">
              <a:buFont typeface="Arial" panose="020B0604020202020204" pitchFamily="34" charset="0"/>
              <a:buChar char="•"/>
            </a:pPr>
            <a:endParaRPr lang="en-US" sz="14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400" b="1" dirty="0">
                <a:solidFill>
                  <a:schemeClr val="accent1">
                    <a:lumMod val="75000"/>
                  </a:schemeClr>
                </a:solidFill>
                <a:latin typeface="Corbel" panose="020B0503020204020204" pitchFamily="34" charset="0"/>
              </a:rPr>
              <a:t>Computer screens that display CHRI cannot be viewable to anyone who is not authorized to access CHRI; and</a:t>
            </a:r>
          </a:p>
          <a:p>
            <a:pPr marL="742950" lvl="1" indent="-285750">
              <a:buFont typeface="Arial" panose="020B0604020202020204" pitchFamily="34" charset="0"/>
              <a:buChar char="•"/>
            </a:pPr>
            <a:endParaRPr lang="en-US" sz="14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400" b="1" dirty="0">
                <a:solidFill>
                  <a:schemeClr val="accent1">
                    <a:lumMod val="75000"/>
                  </a:schemeClr>
                </a:solidFill>
                <a:latin typeface="Corbel" panose="020B0503020204020204" pitchFamily="34" charset="0"/>
              </a:rPr>
              <a:t>File cabinets, record rooms, storage rooms, or anywhere else where CHRI is kept must remain locked when not attended by authorized personnel.</a:t>
            </a:r>
          </a:p>
          <a:p>
            <a:pPr marL="742950" lvl="1" indent="-285750">
              <a:buFont typeface="Arial" panose="020B0604020202020204" pitchFamily="34" charset="0"/>
              <a:buChar char="•"/>
            </a:pPr>
            <a:endParaRPr lang="en-US" sz="20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3207893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400" dirty="0">
                <a:solidFill>
                  <a:srgbClr val="002060"/>
                </a:solidFill>
                <a:latin typeface="Corbel" panose="020B0503020204020204" pitchFamily="34" charset="0"/>
              </a:rPr>
              <a:t>Physical Security and Controlled Areas – </a:t>
            </a:r>
            <a:br>
              <a:rPr lang="en-US" sz="2400" dirty="0">
                <a:solidFill>
                  <a:srgbClr val="002060"/>
                </a:solidFill>
                <a:latin typeface="Corbel" panose="020B0503020204020204" pitchFamily="34" charset="0"/>
              </a:rPr>
            </a:br>
            <a:r>
              <a:rPr lang="en-US" sz="2400" dirty="0">
                <a:solidFill>
                  <a:srgbClr val="002060"/>
                </a:solidFill>
                <a:latin typeface="Corbel" panose="020B0503020204020204" pitchFamily="34" charset="0"/>
              </a:rPr>
              <a:t>Electronic CHRI</a:t>
            </a:r>
            <a:endParaRPr lang="en-US" sz="2800" dirty="0">
              <a:solidFill>
                <a:srgbClr val="002060"/>
              </a:solidFill>
              <a:latin typeface="Corbel" panose="020B0503020204020204" pitchFamily="34" charset="0"/>
            </a:endParaRPr>
          </a:p>
        </p:txBody>
      </p:sp>
      <p:sp>
        <p:nvSpPr>
          <p:cNvPr id="4" name="Slide Number Placeholder 3"/>
          <p:cNvSpPr>
            <a:spLocks noGrp="1"/>
          </p:cNvSpPr>
          <p:nvPr>
            <p:ph type="sldNum" sz="quarter" idx="12"/>
          </p:nvPr>
        </p:nvSpPr>
        <p:spPr/>
        <p:txBody>
          <a:bodyPr/>
          <a:lstStyle/>
          <a:p>
            <a:fld id="{5D9D9093-095D-401A-9C3B-3AA9AE343F90}" type="slidenum">
              <a:rPr lang="en-US" smtClean="0"/>
              <a:t>35</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4832092"/>
          </a:xfrm>
          <a:prstGeom prst="rect">
            <a:avLst/>
          </a:prstGeom>
        </p:spPr>
        <p:txBody>
          <a:bodyPr wrap="square">
            <a:spAutoFit/>
          </a:bodyPr>
          <a:lstStyle/>
          <a:p>
            <a:pPr marL="285750"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Additional steps must also be taken to prevent unauthorized access to electronic CHRI.</a:t>
            </a:r>
          </a:p>
          <a:p>
            <a:pPr marL="285750"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Organizations that maintain electronic copies of CHRI, or which subsequently store CHRI electronically within a records management system, must create policies and procedures that include:</a:t>
            </a:r>
          </a:p>
          <a:p>
            <a:pPr marL="285750"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Access control and the control mechanisms in place for restricting access to CHRI information to only authorized personnel;</a:t>
            </a:r>
          </a:p>
          <a:p>
            <a:pPr marL="742950" lvl="1"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Implement means to validate and authenticate the identity of authorized personnel prior to granting access to electronic CHRI; and</a:t>
            </a:r>
          </a:p>
          <a:p>
            <a:pPr marL="742950" lvl="1"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pPr marL="742950" lvl="1" indent="-285750">
              <a:buFont typeface="Arial" panose="020B0604020202020204" pitchFamily="34" charset="0"/>
              <a:buChar char="•"/>
            </a:pPr>
            <a:r>
              <a:rPr lang="en-US" sz="1600" b="1" dirty="0">
                <a:solidFill>
                  <a:schemeClr val="accent1">
                    <a:lumMod val="75000"/>
                  </a:schemeClr>
                </a:solidFill>
                <a:latin typeface="Corbel" panose="020B0503020204020204" pitchFamily="34" charset="0"/>
              </a:rPr>
              <a:t>Implement restrictions that will allow only authorized personnel access to any information systems components that contain or store CHRI.</a:t>
            </a:r>
          </a:p>
          <a:p>
            <a:pPr marL="285750" indent="-285750">
              <a:buFont typeface="Arial" panose="020B0604020202020204" pitchFamily="34" charset="0"/>
              <a:buChar char="•"/>
            </a:pPr>
            <a:endParaRPr lang="en-US" sz="1600" b="1" dirty="0">
              <a:solidFill>
                <a:schemeClr val="accent1">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2564264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Next Steps</a:t>
            </a:r>
          </a:p>
        </p:txBody>
      </p:sp>
      <p:sp>
        <p:nvSpPr>
          <p:cNvPr id="4" name="Slide Number Placeholder 3"/>
          <p:cNvSpPr>
            <a:spLocks noGrp="1"/>
          </p:cNvSpPr>
          <p:nvPr>
            <p:ph type="sldNum" sz="quarter" idx="12"/>
          </p:nvPr>
        </p:nvSpPr>
        <p:spPr/>
        <p:txBody>
          <a:bodyPr/>
          <a:lstStyle/>
          <a:p>
            <a:fld id="{5D9D9093-095D-401A-9C3B-3AA9AE343F90}" type="slidenum">
              <a:rPr lang="en-US" smtClean="0"/>
              <a:t>36</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1569660"/>
          </a:xfrm>
          <a:prstGeom prst="rect">
            <a:avLst/>
          </a:prstGeom>
        </p:spPr>
        <p:txBody>
          <a:bodyPr wrap="square">
            <a:spAutoFit/>
          </a:bodyPr>
          <a:lstStyle/>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Attend  a CORI training </a:t>
            </a: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Respond to DCJIS Audit Questionnaire within 21 business days of receipt.</a:t>
            </a:r>
          </a:p>
        </p:txBody>
      </p:sp>
    </p:spTree>
    <p:extLst>
      <p:ext uri="{BB962C8B-B14F-4D97-AF65-F5344CB8AC3E}">
        <p14:creationId xmlns:p14="http://schemas.microsoft.com/office/powerpoint/2010/main" val="917649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Questions</a:t>
            </a:r>
          </a:p>
        </p:txBody>
      </p:sp>
      <p:sp>
        <p:nvSpPr>
          <p:cNvPr id="4" name="Slide Number Placeholder 3"/>
          <p:cNvSpPr>
            <a:spLocks noGrp="1"/>
          </p:cNvSpPr>
          <p:nvPr>
            <p:ph type="sldNum" sz="quarter" idx="12"/>
          </p:nvPr>
        </p:nvSpPr>
        <p:spPr/>
        <p:txBody>
          <a:bodyPr/>
          <a:lstStyle/>
          <a:p>
            <a:fld id="{5D9D9093-095D-401A-9C3B-3AA9AE343F90}" type="slidenum">
              <a:rPr lang="en-US" smtClean="0"/>
              <a:t>37</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14400" y="1339240"/>
            <a:ext cx="7162800" cy="369332"/>
          </a:xfrm>
          <a:prstGeom prst="rect">
            <a:avLst/>
          </a:prstGeom>
          <a:noFill/>
        </p:spPr>
        <p:txBody>
          <a:bodyPr wrap="square" rtlCol="0">
            <a:spAutoFit/>
          </a:bodyPr>
          <a:lstStyle/>
          <a:p>
            <a:pPr algn="ctr"/>
            <a:r>
              <a:rPr lang="en-US" b="1" dirty="0">
                <a:solidFill>
                  <a:srgbClr val="002060"/>
                </a:solidFill>
                <a:latin typeface="Corbel" panose="020B0503020204020204" pitchFamily="34" charset="0"/>
              </a:rPr>
              <a:t>                        </a:t>
            </a:r>
            <a:endParaRPr lang="en-US" sz="2400" b="1" dirty="0">
              <a:solidFill>
                <a:srgbClr val="002060"/>
              </a:solidFill>
              <a:latin typeface="Corbel" panose="020B0503020204020204" pitchFamily="34" charset="0"/>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D8627AF-14A5-4310-B657-3D02CA321644}"/>
              </a:ext>
            </a:extLst>
          </p:cNvPr>
          <p:cNvSpPr/>
          <p:nvPr/>
        </p:nvSpPr>
        <p:spPr>
          <a:xfrm>
            <a:off x="1447800" y="1289380"/>
            <a:ext cx="7067550" cy="3416320"/>
          </a:xfrm>
          <a:prstGeom prst="rect">
            <a:avLst/>
          </a:prstGeom>
        </p:spPr>
        <p:txBody>
          <a:bodyPr wrap="square">
            <a:spAutoFit/>
          </a:bodyPr>
          <a:lstStyle/>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DCJIS website:  </a:t>
            </a:r>
            <a:r>
              <a:rPr lang="en-US" sz="2400" b="1" dirty="0">
                <a:solidFill>
                  <a:schemeClr val="accent1">
                    <a:lumMod val="75000"/>
                  </a:schemeClr>
                </a:solidFill>
                <a:latin typeface="Corbel" panose="020B0503020204020204" pitchFamily="34" charset="0"/>
                <a:hlinkClick r:id="rId3"/>
              </a:rPr>
              <a:t>www.mass.gov/cjis</a:t>
            </a: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DCJIS regulations:  803 CMR 2.00 and 7.00</a:t>
            </a: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FBI CJIS Security Policy:  </a:t>
            </a:r>
            <a:r>
              <a:rPr lang="en-US" sz="2400" b="1" dirty="0">
                <a:solidFill>
                  <a:schemeClr val="accent1">
                    <a:lumMod val="75000"/>
                  </a:schemeClr>
                </a:solidFill>
                <a:latin typeface="Corbel" panose="020B0503020204020204" pitchFamily="34" charset="0"/>
                <a:hlinkClick r:id="rId4"/>
              </a:rPr>
              <a:t>https://www.fbi.gov/file-repository/cjis_security_policy_v5-9-1_20221001.pdf/view</a:t>
            </a: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endParaRPr lang="en-US" sz="2400"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sz="2400" b="1" dirty="0">
                <a:solidFill>
                  <a:schemeClr val="accent1">
                    <a:lumMod val="75000"/>
                  </a:schemeClr>
                </a:solidFill>
                <a:latin typeface="Corbel" panose="020B0503020204020204" pitchFamily="34" charset="0"/>
              </a:rPr>
              <a:t>DCJIS legal department:  617-660-4760.</a:t>
            </a:r>
          </a:p>
        </p:txBody>
      </p:sp>
    </p:spTree>
    <p:extLst>
      <p:ext uri="{BB962C8B-B14F-4D97-AF65-F5344CB8AC3E}">
        <p14:creationId xmlns:p14="http://schemas.microsoft.com/office/powerpoint/2010/main" val="360091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800" dirty="0">
                <a:solidFill>
                  <a:srgbClr val="002060"/>
                </a:solidFill>
                <a:latin typeface="Corbel" panose="020B0503020204020204" pitchFamily="34" charset="0"/>
              </a:rPr>
              <a:t>         DCJIS Audit Process Continued</a:t>
            </a:r>
          </a:p>
        </p:txBody>
      </p:sp>
      <p:sp>
        <p:nvSpPr>
          <p:cNvPr id="4" name="Slide Number Placeholder 3"/>
          <p:cNvSpPr>
            <a:spLocks noGrp="1"/>
          </p:cNvSpPr>
          <p:nvPr>
            <p:ph type="sldNum" sz="quarter" idx="12"/>
          </p:nvPr>
        </p:nvSpPr>
        <p:spPr/>
        <p:txBody>
          <a:bodyPr/>
          <a:lstStyle/>
          <a:p>
            <a:fld id="{5D9D9093-095D-401A-9C3B-3AA9AE343F90}" type="slidenum">
              <a:rPr lang="en-US" smtClean="0"/>
              <a:t>4</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90599" y="1175952"/>
            <a:ext cx="7152669" cy="5232202"/>
          </a:xfrm>
          <a:prstGeom prst="rect">
            <a:avLst/>
          </a:prstGeom>
          <a:noFill/>
        </p:spPr>
        <p:txBody>
          <a:bodyPr wrap="square" rtlCol="0">
            <a:spAutoFit/>
          </a:bodyPr>
          <a:lstStyle/>
          <a:p>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Beginning in January 2024, DCJIS staff will be scheduling on-site visits at your organizations to meet with your staff to review your responses to the DCJIS Audit Questionnaire.</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DCJIS staff will notify you of any corrective actions that need to be taken to bring your agency into compliance and will follow up with you to address any matters.</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In the Spring of 2024, your agency may be selected by the FBI for a compliance audit.  This is a separate audit and you will need to submit a separate response to the FBI and DCJIS.</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lvl="1" algn="just"/>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01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1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800" dirty="0">
                <a:solidFill>
                  <a:srgbClr val="002060"/>
                </a:solidFill>
                <a:latin typeface="Corbel" panose="020B0503020204020204" pitchFamily="34" charset="0"/>
              </a:rPr>
              <a:t>                             FBI Audit Overview</a:t>
            </a:r>
          </a:p>
        </p:txBody>
      </p:sp>
      <p:sp>
        <p:nvSpPr>
          <p:cNvPr id="4" name="Slide Number Placeholder 3"/>
          <p:cNvSpPr>
            <a:spLocks noGrp="1"/>
          </p:cNvSpPr>
          <p:nvPr>
            <p:ph type="sldNum" sz="quarter" idx="12"/>
          </p:nvPr>
        </p:nvSpPr>
        <p:spPr/>
        <p:txBody>
          <a:bodyPr/>
          <a:lstStyle/>
          <a:p>
            <a:fld id="{5D9D9093-095D-401A-9C3B-3AA9AE343F90}" type="slidenum">
              <a:rPr lang="en-US" smtClean="0"/>
              <a:t>5</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80469" y="1752600"/>
            <a:ext cx="7162800" cy="3939540"/>
          </a:xfrm>
          <a:prstGeom prst="rect">
            <a:avLst/>
          </a:prstGeom>
          <a:noFill/>
        </p:spPr>
        <p:txBody>
          <a:bodyPr wrap="square" rtlCol="0">
            <a:spAutoFit/>
          </a:bodyPr>
          <a:lstStyle/>
          <a:p>
            <a:pPr marL="285750" indent="-285750" algn="just">
              <a:buFont typeface="Wingdings" panose="05000000000000000000" pitchFamily="2" charset="2"/>
              <a:buChar char="Ø"/>
            </a:pPr>
            <a:endParaRPr lang="en-US" b="1" dirty="0">
              <a:solidFill>
                <a:srgbClr val="002060"/>
              </a:solidFill>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Beginning the week of </a:t>
            </a:r>
            <a:r>
              <a:rPr lang="en-US" sz="2000" b="1">
                <a:solidFill>
                  <a:srgbClr val="002060"/>
                </a:solidFill>
                <a:latin typeface="Corbel" panose="020B0503020204020204" pitchFamily="34" charset="0"/>
              </a:rPr>
              <a:t>July 15, </a:t>
            </a:r>
            <a:r>
              <a:rPr lang="en-US" sz="2000" b="1" dirty="0">
                <a:solidFill>
                  <a:srgbClr val="002060"/>
                </a:solidFill>
                <a:latin typeface="Corbel" panose="020B0503020204020204" pitchFamily="34" charset="0"/>
              </a:rPr>
              <a:t>2024 one or more FBI CJIS auditors will be conducting a compliance audits of Massachusetts SAFIS users of FBI records.</a:t>
            </a:r>
          </a:p>
          <a:p>
            <a:pPr marL="285750" indent="-285750">
              <a:buFont typeface="Wingdings" panose="05000000000000000000" pitchFamily="2" charset="2"/>
              <a:buChar char="Ø"/>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The focus of the audit will be compliance with statutes, regulations, policies and requirements of the FBI related to the transmission, storage and use of criminal history record information (CHRI).</a:t>
            </a:r>
          </a:p>
          <a:p>
            <a:pPr marL="742950" lvl="1" indent="-285750" algn="just">
              <a:buFont typeface="Wingdings" panose="05000000000000000000" pitchFamily="2" charset="2"/>
              <a:buChar char="Ø"/>
            </a:pPr>
            <a:endParaRPr lang="en-US" dirty="0">
              <a:solidFill>
                <a:srgbClr val="002060"/>
              </a:solidFill>
            </a:endParaRPr>
          </a:p>
          <a:p>
            <a:pPr lvl="1" algn="just"/>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12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1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800" dirty="0">
                <a:solidFill>
                  <a:srgbClr val="002060"/>
                </a:solidFill>
                <a:latin typeface="Corbel" panose="020B0503020204020204" pitchFamily="34" charset="0"/>
              </a:rPr>
              <a:t>             FBI Audit Overview Continued</a:t>
            </a:r>
          </a:p>
        </p:txBody>
      </p:sp>
      <p:sp>
        <p:nvSpPr>
          <p:cNvPr id="4" name="Slide Number Placeholder 3"/>
          <p:cNvSpPr>
            <a:spLocks noGrp="1"/>
          </p:cNvSpPr>
          <p:nvPr>
            <p:ph type="sldNum" sz="quarter" idx="12"/>
          </p:nvPr>
        </p:nvSpPr>
        <p:spPr/>
        <p:txBody>
          <a:bodyPr/>
          <a:lstStyle/>
          <a:p>
            <a:fld id="{5D9D9093-095D-401A-9C3B-3AA9AE343F90}" type="slidenum">
              <a:rPr lang="en-US" smtClean="0"/>
              <a:t>6</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80469" y="1752600"/>
            <a:ext cx="7162800" cy="4247317"/>
          </a:xfrm>
          <a:prstGeom prst="rect">
            <a:avLst/>
          </a:prstGeom>
          <a:noFill/>
        </p:spPr>
        <p:txBody>
          <a:bodyPr wrap="square" rtlCol="0">
            <a:spAutoFit/>
          </a:bodyPr>
          <a:lstStyle/>
          <a:p>
            <a:endParaRPr lang="en-US"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You will need to complete the FBI Audit Questionnaire and meet in person with FBI auditors.</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The FBI will issue its findings.  Any areas found not be in compliance must be addressed. </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Agency’s found to be not in compliance and fail to address any findings may have their access to FBI records suspended or revoked.</a:t>
            </a:r>
          </a:p>
          <a:p>
            <a:pPr marL="742950" lvl="1" indent="-285750" algn="just">
              <a:buFont typeface="Wingdings" panose="05000000000000000000" pitchFamily="2" charset="2"/>
              <a:buChar char="Ø"/>
            </a:pPr>
            <a:endParaRPr lang="en-US" dirty="0">
              <a:solidFill>
                <a:srgbClr val="002060"/>
              </a:solidFill>
            </a:endParaRPr>
          </a:p>
          <a:p>
            <a:pPr lvl="1" algn="just"/>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a:p>
            <a:pPr marL="285750" indent="-285750" algn="just">
              <a:buFont typeface="Wingdings" panose="05000000000000000000" pitchFamily="2" charset="2"/>
              <a:buChar char="Ø"/>
            </a:pPr>
            <a:endParaRPr lang="en-US" dirty="0">
              <a:solidFill>
                <a:srgbClr val="002060"/>
              </a:solidFill>
            </a:endParaRPr>
          </a:p>
        </p:txBody>
      </p:sp>
      <p:cxnSp>
        <p:nvCxnSpPr>
          <p:cNvPr id="7" name="Straight Connector 6"/>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54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1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a:t>
            </a:r>
            <a:r>
              <a:rPr lang="en-US" sz="2800" dirty="0">
                <a:solidFill>
                  <a:srgbClr val="002060"/>
                </a:solidFill>
                <a:latin typeface="Corbel" panose="020B0503020204020204" pitchFamily="34" charset="0"/>
              </a:rPr>
              <a:t>Audit Overview Cont’d</a:t>
            </a:r>
            <a:endParaRPr lang="en-US" sz="2400" dirty="0">
              <a:solidFill>
                <a:srgbClr val="002060"/>
              </a:solidFill>
              <a:latin typeface="Corbel" panose="020B0503020204020204" pitchFamily="34" charset="0"/>
            </a:endParaRPr>
          </a:p>
        </p:txBody>
      </p:sp>
      <p:sp>
        <p:nvSpPr>
          <p:cNvPr id="4" name="Slide Number Placeholder 3"/>
          <p:cNvSpPr>
            <a:spLocks noGrp="1"/>
          </p:cNvSpPr>
          <p:nvPr>
            <p:ph type="sldNum" sz="quarter" idx="12"/>
          </p:nvPr>
        </p:nvSpPr>
        <p:spPr/>
        <p:txBody>
          <a:bodyPr/>
          <a:lstStyle/>
          <a:p>
            <a:fld id="{5D9D9093-095D-401A-9C3B-3AA9AE343F90}" type="slidenum">
              <a:rPr lang="en-US" smtClean="0"/>
              <a:t>7</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90600" y="1752600"/>
            <a:ext cx="7239000" cy="3416320"/>
          </a:xfrm>
          <a:prstGeom prst="rect">
            <a:avLst/>
          </a:prstGeom>
          <a:noFill/>
        </p:spPr>
        <p:txBody>
          <a:bodyPr wrap="square" rtlCol="0">
            <a:spAutoFit/>
          </a:bodyPr>
          <a:lstStyle/>
          <a:p>
            <a:pPr marL="379476" indent="-342900">
              <a:buFont typeface="Arial" panose="020B0604020202020204" pitchFamily="34" charset="0"/>
              <a:buChar char="•"/>
            </a:pPr>
            <a:r>
              <a:rPr lang="en-US" sz="2400" b="1" dirty="0">
                <a:solidFill>
                  <a:srgbClr val="002060"/>
                </a:solidFill>
                <a:latin typeface="Corbel" panose="020B0503020204020204" pitchFamily="34" charset="0"/>
              </a:rPr>
              <a:t>At least one of your organization’s designated points of contact, the Local Agency Security Officer, and technical contact must be available during the audit.</a:t>
            </a:r>
          </a:p>
          <a:p>
            <a:pPr marL="36576" indent="0">
              <a:buNone/>
            </a:pPr>
            <a:endParaRPr lang="en-US" sz="2400" b="1" dirty="0">
              <a:solidFill>
                <a:srgbClr val="002060"/>
              </a:solidFill>
              <a:latin typeface="Corbel" panose="020B0503020204020204" pitchFamily="34" charset="0"/>
            </a:endParaRPr>
          </a:p>
          <a:p>
            <a:pPr marL="379476" indent="-342900">
              <a:buFont typeface="Arial" panose="020B0604020202020204" pitchFamily="34" charset="0"/>
              <a:buChar char="•"/>
            </a:pPr>
            <a:r>
              <a:rPr lang="en-US" sz="2400" b="1" dirty="0">
                <a:solidFill>
                  <a:srgbClr val="002060"/>
                </a:solidFill>
                <a:latin typeface="Corbel" panose="020B0503020204020204" pitchFamily="34" charset="0"/>
              </a:rPr>
              <a:t>The following slides outline key components of the audit and what is required for each component in order for an organization to be in compliance of federal and state requirements.</a:t>
            </a:r>
          </a:p>
        </p:txBody>
      </p:sp>
      <p:cxnSp>
        <p:nvCxnSpPr>
          <p:cNvPr id="6" name="Straight Connector 5"/>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06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r>
              <a:rPr lang="en-US" sz="2800" dirty="0">
                <a:solidFill>
                  <a:srgbClr val="002060"/>
                </a:solidFill>
                <a:latin typeface="Corbel" panose="020B0503020204020204" pitchFamily="34" charset="0"/>
              </a:rPr>
              <a:t>What to Expect During an  On-Site Audit</a:t>
            </a:r>
          </a:p>
        </p:txBody>
      </p:sp>
      <p:sp>
        <p:nvSpPr>
          <p:cNvPr id="4" name="Slide Number Placeholder 3"/>
          <p:cNvSpPr>
            <a:spLocks noGrp="1"/>
          </p:cNvSpPr>
          <p:nvPr>
            <p:ph type="sldNum" sz="quarter" idx="12"/>
          </p:nvPr>
        </p:nvSpPr>
        <p:spPr/>
        <p:txBody>
          <a:bodyPr/>
          <a:lstStyle/>
          <a:p>
            <a:fld id="{5D9D9093-095D-401A-9C3B-3AA9AE343F90}" type="slidenum">
              <a:rPr lang="en-US" smtClean="0"/>
              <a:t>8</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90600" y="1769456"/>
            <a:ext cx="7315200" cy="4585871"/>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2060"/>
                </a:solidFill>
                <a:latin typeface="Corbel" panose="020B0503020204020204" pitchFamily="34" charset="0"/>
              </a:rPr>
              <a:t>The audit will be conducted on-site and the auditor(s) will need access to the space(s) where CORI and CHRI is stored, both paper and electronic versions.</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The auditor(s) may request access to files and may ask to view policies and procedures. Please be prepared to provide any information that is requested.</a:t>
            </a:r>
          </a:p>
          <a:p>
            <a:pPr marL="342900" indent="-342900">
              <a:buFont typeface="Arial" panose="020B0604020202020204" pitchFamily="34" charset="0"/>
              <a:buChar char="•"/>
            </a:pPr>
            <a:endParaRPr lang="en-US" sz="2000" b="1" dirty="0">
              <a:solidFill>
                <a:srgbClr val="002060"/>
              </a:solidFill>
              <a:latin typeface="Corbel" panose="020B0503020204020204" pitchFamily="34" charset="0"/>
            </a:endParaRPr>
          </a:p>
          <a:p>
            <a:pPr marL="342900" indent="-342900">
              <a:buFont typeface="Arial" panose="020B0604020202020204" pitchFamily="34" charset="0"/>
              <a:buChar char="•"/>
            </a:pPr>
            <a:r>
              <a:rPr lang="en-US" sz="2000" b="1" dirty="0">
                <a:solidFill>
                  <a:srgbClr val="002060"/>
                </a:solidFill>
                <a:latin typeface="Corbel" panose="020B0503020204020204" pitchFamily="34" charset="0"/>
              </a:rPr>
              <a:t>Both technical and business managers that are actively involved in the CORI and CHRI process should be available for the audit.</a:t>
            </a:r>
          </a:p>
          <a:p>
            <a:endParaRPr lang="en-US" b="1" dirty="0">
              <a:solidFill>
                <a:srgbClr val="002060"/>
              </a:solidFill>
              <a:latin typeface="Corbel" panose="020B0503020204020204" pitchFamily="34" charset="0"/>
            </a:endParaRPr>
          </a:p>
          <a:p>
            <a:pPr algn="just"/>
            <a:endParaRPr lang="en-US" dirty="0">
              <a:solidFill>
                <a:srgbClr val="002060"/>
              </a:solidFill>
              <a:latin typeface="Corbel" panose="020B0503020204020204" pitchFamily="34" charset="0"/>
            </a:endParaRPr>
          </a:p>
          <a:p>
            <a:endParaRPr lang="en-US" dirty="0">
              <a:solidFill>
                <a:srgbClr val="002060"/>
              </a:solidFill>
              <a:latin typeface="Corbel" panose="020B0503020204020204" pitchFamily="34" charset="0"/>
            </a:endParaRPr>
          </a:p>
          <a:p>
            <a:endParaRPr lang="en-US" dirty="0">
              <a:solidFill>
                <a:srgbClr val="002060"/>
              </a:solidFill>
            </a:endParaRPr>
          </a:p>
        </p:txBody>
      </p:sp>
      <p:cxnSp>
        <p:nvCxnSpPr>
          <p:cNvPr id="6" name="Straight Connector 5"/>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65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rgbClr val="FFFFFF"/>
          </a:fgClr>
          <a:bgClr>
            <a:srgbClr val="FFFFFF"/>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8876"/>
            <a:ext cx="6858000" cy="990600"/>
          </a:xfrm>
        </p:spPr>
        <p:txBody>
          <a:bodyPr>
            <a:normAutofit/>
          </a:bodyPr>
          <a:lstStyle/>
          <a:p>
            <a:pPr algn="l"/>
            <a:r>
              <a:rPr lang="en-US" sz="2400" dirty="0">
                <a:solidFill>
                  <a:srgbClr val="002060"/>
                </a:solidFill>
                <a:latin typeface="Corbel" panose="020B0503020204020204" pitchFamily="34" charset="0"/>
              </a:rPr>
              <a:t>                          Overview</a:t>
            </a:r>
            <a:r>
              <a:rPr lang="en-US" sz="2800" dirty="0">
                <a:solidFill>
                  <a:srgbClr val="002060"/>
                </a:solidFill>
                <a:latin typeface="Corbel" panose="020B0503020204020204" pitchFamily="34" charset="0"/>
              </a:rPr>
              <a:t> of CORI provisions</a:t>
            </a:r>
          </a:p>
        </p:txBody>
      </p:sp>
      <p:sp>
        <p:nvSpPr>
          <p:cNvPr id="4" name="Slide Number Placeholder 3"/>
          <p:cNvSpPr>
            <a:spLocks noGrp="1"/>
          </p:cNvSpPr>
          <p:nvPr>
            <p:ph type="sldNum" sz="quarter" idx="12"/>
          </p:nvPr>
        </p:nvSpPr>
        <p:spPr/>
        <p:txBody>
          <a:bodyPr/>
          <a:lstStyle/>
          <a:p>
            <a:fld id="{5D9D9093-095D-401A-9C3B-3AA9AE343F90}" type="slidenum">
              <a:rPr lang="en-US" smtClean="0"/>
              <a:t>9</a:t>
            </a:fld>
            <a:endParaRPr lang="en-US" dirty="0"/>
          </a:p>
        </p:txBody>
      </p:sp>
      <p:pic>
        <p:nvPicPr>
          <p:cNvPr id="5" name="Content Placeholder 3" descr="C:\Users\asciuto\AppData\Local\Microsoft\Windows\Temporary Internet Files\Content.Outlook\2AXYDUEI\DCJIS Letterhead Header -  Commissioner Gagnon Nov 6.bmp"/>
          <p:cNvPicPr>
            <a:picLocks/>
          </p:cNvPicPr>
          <p:nvPr/>
        </p:nvPicPr>
        <p:blipFill rotWithShape="1">
          <a:blip r:embed="rId2" cstate="print">
            <a:extLst>
              <a:ext uri="{28A0092B-C50C-407E-A947-70E740481C1C}">
                <a14:useLocalDpi xmlns:a14="http://schemas.microsoft.com/office/drawing/2010/main" val="0"/>
              </a:ext>
            </a:extLst>
          </a:blip>
          <a:srcRect r="69131"/>
          <a:stretch/>
        </p:blipFill>
        <p:spPr bwMode="auto">
          <a:xfrm>
            <a:off x="304800" y="152400"/>
            <a:ext cx="1351338" cy="1232609"/>
          </a:xfrm>
          <a:prstGeom prst="rect">
            <a:avLst/>
          </a:prstGeom>
          <a:noFill/>
          <a:ln>
            <a:noFill/>
          </a:ln>
        </p:spPr>
      </p:pic>
      <p:sp>
        <p:nvSpPr>
          <p:cNvPr id="10" name="TextBox 9"/>
          <p:cNvSpPr txBox="1"/>
          <p:nvPr/>
        </p:nvSpPr>
        <p:spPr>
          <a:xfrm>
            <a:off x="980469" y="1270855"/>
            <a:ext cx="7162800" cy="369332"/>
          </a:xfrm>
          <a:prstGeom prst="rect">
            <a:avLst/>
          </a:prstGeom>
          <a:noFill/>
        </p:spPr>
        <p:txBody>
          <a:bodyPr wrap="square" rtlCol="0">
            <a:spAutoFit/>
          </a:bodyPr>
          <a:lstStyle/>
          <a:p>
            <a:r>
              <a:rPr lang="en-US" dirty="0">
                <a:solidFill>
                  <a:srgbClr val="002060"/>
                </a:solidFill>
              </a:rPr>
              <a:t>                                 </a:t>
            </a:r>
          </a:p>
        </p:txBody>
      </p:sp>
      <p:cxnSp>
        <p:nvCxnSpPr>
          <p:cNvPr id="6" name="Straight Connector 5"/>
          <p:cNvCxnSpPr/>
          <p:nvPr/>
        </p:nvCxnSpPr>
        <p:spPr>
          <a:xfrm>
            <a:off x="685800" y="5943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1539C17-4CFF-48A0-8D88-281CA54739C7}"/>
              </a:ext>
            </a:extLst>
          </p:cNvPr>
          <p:cNvSpPr/>
          <p:nvPr/>
        </p:nvSpPr>
        <p:spPr>
          <a:xfrm>
            <a:off x="980469" y="1132788"/>
            <a:ext cx="7534881" cy="5355312"/>
          </a:xfrm>
          <a:prstGeom prst="rect">
            <a:avLst/>
          </a:prstGeom>
        </p:spPr>
        <p:txBody>
          <a:bodyPr wrap="square">
            <a:spAutoFit/>
          </a:bodyPr>
          <a:lstStyle/>
          <a:p>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Audit Questionnaire is in two parts:  </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Section 1:  FBI records </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Section 2:  Massachusetts CORI records</a:t>
            </a: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CORI section will request information regarding the following:</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Scope of your CORI access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CORI Policy </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CORI Need to Know List</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Secondary Dissemination Logs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CORI acknowledgement form requirements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CORI verification of identity procedures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Compliance with the opportunity to dispute the accuracy of CORI</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How CORI records are stored and secured in both paper and electronic form</a:t>
            </a:r>
          </a:p>
          <a:p>
            <a:pPr marL="742950" lvl="1" indent="-285750">
              <a:buFont typeface="Arial" panose="020B0604020202020204" pitchFamily="34" charset="0"/>
              <a:buChar char="•"/>
            </a:pPr>
            <a:endParaRPr lang="en-US" b="1" dirty="0">
              <a:solidFill>
                <a:schemeClr val="accent1">
                  <a:lumMod val="75000"/>
                </a:schemeClr>
              </a:solidFill>
              <a:latin typeface="Corbel" panose="020B0503020204020204" pitchFamily="34" charset="0"/>
            </a:endParaRPr>
          </a:p>
          <a:p>
            <a:pPr marL="285750"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DCJIS holds regular CORI trainings, please see the DCJIS website for upcoming training dates.</a:t>
            </a:r>
          </a:p>
          <a:p>
            <a:pPr marL="742950" lvl="1" indent="-285750">
              <a:buFont typeface="Arial" panose="020B0604020202020204" pitchFamily="34" charset="0"/>
              <a:buChar char="•"/>
            </a:pPr>
            <a:r>
              <a:rPr lang="en-US" b="1" dirty="0">
                <a:solidFill>
                  <a:schemeClr val="accent1">
                    <a:lumMod val="75000"/>
                  </a:schemeClr>
                </a:solidFill>
                <a:latin typeface="Corbel" panose="020B0503020204020204" pitchFamily="34" charset="0"/>
              </a:rPr>
              <a:t>Link on DCJIS website at:  </a:t>
            </a:r>
            <a:r>
              <a:rPr lang="en-US" b="1" dirty="0">
                <a:solidFill>
                  <a:schemeClr val="accent1">
                    <a:lumMod val="75000"/>
                  </a:schemeClr>
                </a:solidFill>
                <a:latin typeface="Corbel" panose="020B0503020204020204" pitchFamily="34" charset="0"/>
                <a:hlinkClick r:id="rId3"/>
              </a:rPr>
              <a:t>www.mass.gov/cjis</a:t>
            </a:r>
            <a:endParaRPr lang="en-US" b="1" dirty="0">
              <a:solidFill>
                <a:schemeClr val="accent1">
                  <a:lumMod val="75000"/>
                </a:schemeClr>
              </a:solidFill>
              <a:latin typeface="Corbel" panose="020B0503020204020204" pitchFamily="34" charset="0"/>
            </a:endParaRPr>
          </a:p>
          <a:p>
            <a:pPr lvl="1"/>
            <a:endParaRPr lang="en-US" dirty="0"/>
          </a:p>
        </p:txBody>
      </p:sp>
    </p:spTree>
    <p:extLst>
      <p:ext uri="{BB962C8B-B14F-4D97-AF65-F5344CB8AC3E}">
        <p14:creationId xmlns:p14="http://schemas.microsoft.com/office/powerpoint/2010/main" val="72959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OTSS Theme">
  <a:themeElements>
    <a:clrScheme name="EOTSS Color Scheme">
      <a:dk1>
        <a:srgbClr val="141414"/>
      </a:dk1>
      <a:lt1>
        <a:srgbClr val="F2F2F2"/>
      </a:lt1>
      <a:dk2>
        <a:srgbClr val="535353"/>
      </a:dk2>
      <a:lt2>
        <a:srgbClr val="DCDCDC"/>
      </a:lt2>
      <a:accent1>
        <a:srgbClr val="14558F"/>
      </a:accent1>
      <a:accent2>
        <a:srgbClr val="43956F"/>
      </a:accent2>
      <a:accent3>
        <a:srgbClr val="F6C51B"/>
      </a:accent3>
      <a:accent4>
        <a:srgbClr val="A97405"/>
      </a:accent4>
      <a:accent5>
        <a:srgbClr val="A91B05"/>
      </a:accent5>
      <a:accent6>
        <a:srgbClr val="3BAEB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3170df7-4319-4109-9fdb-aaeb766f7a33" xsi:nil="true"/>
    <lcf76f155ced4ddcb4097134ff3c332f xmlns="c4ee0e4d-0926-4b6a-b35b-e8bcaf6f83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76521E223B214AAF4CD97F4211670F" ma:contentTypeVersion="13" ma:contentTypeDescription="Create a new document." ma:contentTypeScope="" ma:versionID="4d43d99aac6acf59aa8e57d83361c220">
  <xsd:schema xmlns:xsd="http://www.w3.org/2001/XMLSchema" xmlns:xs="http://www.w3.org/2001/XMLSchema" xmlns:p="http://schemas.microsoft.com/office/2006/metadata/properties" xmlns:ns2="c4ee0e4d-0926-4b6a-b35b-e8bcaf6f83d7" xmlns:ns3="83170df7-4319-4109-9fdb-aaeb766f7a33" targetNamespace="http://schemas.microsoft.com/office/2006/metadata/properties" ma:root="true" ma:fieldsID="3e7d253edf3b73eb85fc08d2fed5c033" ns2:_="" ns3:_="">
    <xsd:import namespace="c4ee0e4d-0926-4b6a-b35b-e8bcaf6f83d7"/>
    <xsd:import namespace="83170df7-4319-4109-9fdb-aaeb766f7a33"/>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ee0e4d-0926-4b6a-b35b-e8bcaf6f83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description="" ma:hidden="true" ma:indexed="true" ma:internalName="MediaServiceDateTake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170df7-4319-4109-9fdb-aaeb766f7a3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c8453de-2eee-4dbc-b7e5-bc67b1ccc554}" ma:internalName="TaxCatchAll" ma:showField="CatchAllData" ma:web="83170df7-4319-4109-9fdb-aaeb766f7a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8C8F18-EC1D-4E2D-A7CC-530FAB96A9B1}">
  <ds:schemaRefs>
    <ds:schemaRef ds:uri="http://schemas.microsoft.com/office/2006/metadata/properties"/>
    <ds:schemaRef ds:uri="http://schemas.microsoft.com/office/infopath/2007/PartnerControls"/>
    <ds:schemaRef ds:uri="83170df7-4319-4109-9fdb-aaeb766f7a33"/>
    <ds:schemaRef ds:uri="c4ee0e4d-0926-4b6a-b35b-e8bcaf6f83d7"/>
  </ds:schemaRefs>
</ds:datastoreItem>
</file>

<file path=customXml/itemProps2.xml><?xml version="1.0" encoding="utf-8"?>
<ds:datastoreItem xmlns:ds="http://schemas.openxmlformats.org/officeDocument/2006/customXml" ds:itemID="{68193071-253D-4C9D-86C5-33EFB8DB1148}">
  <ds:schemaRefs>
    <ds:schemaRef ds:uri="http://schemas.microsoft.com/sharepoint/v3/contenttype/forms"/>
  </ds:schemaRefs>
</ds:datastoreItem>
</file>

<file path=customXml/itemProps3.xml><?xml version="1.0" encoding="utf-8"?>
<ds:datastoreItem xmlns:ds="http://schemas.openxmlformats.org/officeDocument/2006/customXml" ds:itemID="{15E6F8F5-66A7-4E8E-BFE2-1BB0E991D2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ee0e4d-0926-4b6a-b35b-e8bcaf6f83d7"/>
    <ds:schemaRef ds:uri="83170df7-4319-4109-9fdb-aaeb766f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3815</TotalTime>
  <Words>3168</Words>
  <Application>Microsoft Office PowerPoint</Application>
  <PresentationFormat>On-screen Show (4:3)</PresentationFormat>
  <Paragraphs>380</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Corbel</vt:lpstr>
      <vt:lpstr>Verdana</vt:lpstr>
      <vt:lpstr>Wingdings</vt:lpstr>
      <vt:lpstr>EOTSS Theme</vt:lpstr>
      <vt:lpstr>PowerPoint Presentation</vt:lpstr>
      <vt:lpstr>AGENDA</vt:lpstr>
      <vt:lpstr>                             DCJIS Audit Process</vt:lpstr>
      <vt:lpstr>         DCJIS Audit Process Continued</vt:lpstr>
      <vt:lpstr>                             FBI Audit Overview</vt:lpstr>
      <vt:lpstr>             FBI Audit Overview Continued</vt:lpstr>
      <vt:lpstr>                            Audit Overview Cont’d</vt:lpstr>
      <vt:lpstr>What to Expect During an  On-Site Audit</vt:lpstr>
      <vt:lpstr>                          Overview of CORI provisions</vt:lpstr>
      <vt:lpstr>Review of FBI CJIS Security Policy Requirements </vt:lpstr>
      <vt:lpstr>         NCJA User Agreement</vt:lpstr>
      <vt:lpstr>         Local Agency Security Officer (LASO)</vt:lpstr>
      <vt:lpstr>                                LASO Cont’d </vt:lpstr>
      <vt:lpstr>                             Personnel Security                    FBI CJIS Security Policy 5.12</vt:lpstr>
      <vt:lpstr>              Personnel Security (cont’d)</vt:lpstr>
      <vt:lpstr>              Personnel Security and MOU –                    Vendors and Contractors</vt:lpstr>
      <vt:lpstr>Personnel Security: Termination of Authorized Personnel</vt:lpstr>
      <vt:lpstr>Personnel Security: Termination of Authorized Personnel Cont’d</vt:lpstr>
      <vt:lpstr>Secondary Dissemination DCJIS Regulation 803 CMR 7.11</vt:lpstr>
      <vt:lpstr>Secondary Dissemination – Cont’d</vt:lpstr>
      <vt:lpstr>              Repurposing or Reusing CHRI Results</vt:lpstr>
      <vt:lpstr>              Security Awareness Training              FBI CJIS Security Policy 5.2</vt:lpstr>
      <vt:lpstr>                            Incident Response         FBI CJIS Security Policy Section 5.3</vt:lpstr>
      <vt:lpstr>                     Incident Response – Cont’d</vt:lpstr>
      <vt:lpstr>                     Incident Response – Cont’d</vt:lpstr>
      <vt:lpstr>                            Media Protection      FBI CJIS Security Policy Section 5.8</vt:lpstr>
      <vt:lpstr>                     Media Protection – Cont’d</vt:lpstr>
      <vt:lpstr>                     Media Protection – Cont’d</vt:lpstr>
      <vt:lpstr>                     Media Protection – Cont’d</vt:lpstr>
      <vt:lpstr>                     Media Protection – Cont’d</vt:lpstr>
      <vt:lpstr>                     Media Protection – Cont’d</vt:lpstr>
      <vt:lpstr>                     Media Protection – Cont’d</vt:lpstr>
      <vt:lpstr>                     Media Protection – Cont’d</vt:lpstr>
      <vt:lpstr>Physical Security and Controlled Areas FBI CJIS Security Policy Section 5.9</vt:lpstr>
      <vt:lpstr>Physical Security and Controlled Areas –  Electronic CHRI</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ANF</dc:creator>
  <cp:lastModifiedBy>Koulouris, Agapi (CHS)</cp:lastModifiedBy>
  <cp:revision>200</cp:revision>
  <cp:lastPrinted>2021-06-10T14:54:27Z</cp:lastPrinted>
  <dcterms:created xsi:type="dcterms:W3CDTF">2017-08-16T19:11:54Z</dcterms:created>
  <dcterms:modified xsi:type="dcterms:W3CDTF">2024-01-26T14:06:40Z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0x010100D676521E223B214AAF4CD97F4211670F</vt:lpwstr>
  </property>
  <property fmtid="{D5CDD505-2E9C-101B-9397-08002B2CF9AE}" pid="3" name="Order">
    <vt:r8>96400</vt:r8>
  </property>
  <property fmtid="{D5CDD505-2E9C-101B-9397-08002B2CF9AE}" pid="4" name="MediaServiceImageTags">
    <vt:lpwstr/>
  </property>
</Properties>
</file>