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316" r:id="rId2"/>
    <p:sldId id="256" r:id="rId3"/>
    <p:sldId id="259" r:id="rId4"/>
    <p:sldId id="315" r:id="rId5"/>
    <p:sldId id="314" r:id="rId6"/>
    <p:sldId id="313" r:id="rId7"/>
    <p:sldId id="312" r:id="rId8"/>
    <p:sldId id="311" r:id="rId9"/>
    <p:sldId id="289" r:id="rId10"/>
    <p:sldId id="304" r:id="rId11"/>
    <p:sldId id="305" r:id="rId12"/>
    <p:sldId id="288" r:id="rId13"/>
    <p:sldId id="306" r:id="rId14"/>
    <p:sldId id="307" r:id="rId15"/>
    <p:sldId id="308" r:id="rId16"/>
    <p:sldId id="309" r:id="rId17"/>
    <p:sldId id="300" r:id="rId18"/>
    <p:sldId id="290" r:id="rId19"/>
    <p:sldId id="298" r:id="rId20"/>
    <p:sldId id="284" r:id="rId21"/>
    <p:sldId id="296" r:id="rId22"/>
    <p:sldId id="301" r:id="rId23"/>
    <p:sldId id="302" r:id="rId24"/>
    <p:sldId id="303"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6C0A"/>
    <a:srgbClr val="002570"/>
    <a:srgbClr val="2E149A"/>
    <a:srgbClr val="2C139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698" autoAdjust="0"/>
  </p:normalViewPr>
  <p:slideViewPr>
    <p:cSldViewPr snapToGrid="0">
      <p:cViewPr varScale="1">
        <p:scale>
          <a:sx n="68" d="100"/>
          <a:sy n="68" d="100"/>
        </p:scale>
        <p:origin x="126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10FF0A8-4DB5-465B-A5C5-0F3F434E3903}" type="datetimeFigureOut">
              <a:rPr lang="en-US" smtClean="0"/>
              <a:t>10/27/2023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E6AC35C-551F-4DEE-9518-39F5A9A5FA04}" type="slidenum">
              <a:rPr lang="en-US" smtClean="0"/>
              <a:t>‹#›</a:t>
            </a:fld>
            <a:endParaRPr lang="en-US" dirty="0"/>
          </a:p>
        </p:txBody>
      </p:sp>
    </p:spTree>
    <p:extLst>
      <p:ext uri="{BB962C8B-B14F-4D97-AF65-F5344CB8AC3E}">
        <p14:creationId xmlns:p14="http://schemas.microsoft.com/office/powerpoint/2010/main" val="53462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AC35C-551F-4DEE-9518-39F5A9A5FA04}" type="slidenum">
              <a:rPr lang="en-US" smtClean="0"/>
              <a:t>2</a:t>
            </a:fld>
            <a:endParaRPr lang="en-US" dirty="0"/>
          </a:p>
        </p:txBody>
      </p:sp>
    </p:spTree>
    <p:extLst>
      <p:ext uri="{BB962C8B-B14F-4D97-AF65-F5344CB8AC3E}">
        <p14:creationId xmlns:p14="http://schemas.microsoft.com/office/powerpoint/2010/main" val="397890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two major forms of bias (explicit and implicit). Bias can</a:t>
            </a:r>
          </a:p>
          <a:p>
            <a:r>
              <a:rPr lang="en-US" sz="1200" b="0" i="0" u="none" strike="noStrike" kern="1200" baseline="0" dirty="0">
                <a:solidFill>
                  <a:schemeClr val="tx1"/>
                </a:solidFill>
                <a:latin typeface="+mn-lt"/>
                <a:ea typeface="+mn-ea"/>
                <a:cs typeface="+mn-cs"/>
              </a:rPr>
              <a:t>be generally defined as an automatic, usually unconscious and</a:t>
            </a:r>
          </a:p>
          <a:p>
            <a:r>
              <a:rPr lang="en-US" sz="1200" b="0" i="0" u="none" strike="noStrike" kern="1200" baseline="0" dirty="0">
                <a:solidFill>
                  <a:schemeClr val="tx1"/>
                </a:solidFill>
                <a:latin typeface="+mn-lt"/>
                <a:ea typeface="+mn-ea"/>
                <a:cs typeface="+mn-cs"/>
              </a:rPr>
              <a:t>unintentional, inclination, preference, or favoring of a given individual</a:t>
            </a:r>
          </a:p>
          <a:p>
            <a:r>
              <a:rPr lang="en-US" sz="1200" b="0" i="0" u="none" strike="noStrike" kern="1200" baseline="0" dirty="0">
                <a:solidFill>
                  <a:schemeClr val="tx1"/>
                </a:solidFill>
                <a:latin typeface="+mn-lt"/>
                <a:ea typeface="+mn-ea"/>
                <a:cs typeface="+mn-cs"/>
              </a:rPr>
              <a:t>or group over another. It is the brain’s way of sorting,</a:t>
            </a:r>
          </a:p>
          <a:p>
            <a:r>
              <a:rPr lang="en-US" sz="1200" b="0" i="0" u="none" strike="noStrike" kern="1200" baseline="0" dirty="0">
                <a:solidFill>
                  <a:schemeClr val="tx1"/>
                </a:solidFill>
                <a:latin typeface="+mn-lt"/>
                <a:ea typeface="+mn-ea"/>
                <a:cs typeface="+mn-cs"/>
              </a:rPr>
              <a:t>categorizing, and/or prioritizing interacting with individuals or</a:t>
            </a:r>
          </a:p>
          <a:p>
            <a:r>
              <a:rPr lang="en-US" sz="1200" b="0" i="0" u="none" strike="noStrike" kern="1200" baseline="0" dirty="0">
                <a:solidFill>
                  <a:schemeClr val="tx1"/>
                </a:solidFill>
                <a:latin typeface="+mn-lt"/>
                <a:ea typeface="+mn-ea"/>
                <a:cs typeface="+mn-cs"/>
              </a:rPr>
              <a:t>groups.</a:t>
            </a:r>
            <a:endParaRPr lang="en-US" dirty="0"/>
          </a:p>
        </p:txBody>
      </p:sp>
      <p:sp>
        <p:nvSpPr>
          <p:cNvPr id="4" name="Slide Number Placeholder 3"/>
          <p:cNvSpPr>
            <a:spLocks noGrp="1"/>
          </p:cNvSpPr>
          <p:nvPr>
            <p:ph type="sldNum" sz="quarter" idx="10"/>
          </p:nvPr>
        </p:nvSpPr>
        <p:spPr/>
        <p:txBody>
          <a:bodyPr/>
          <a:lstStyle/>
          <a:p>
            <a:fld id="{6E6AC35C-551F-4DEE-9518-39F5A9A5FA04}" type="slidenum">
              <a:rPr lang="en-US" smtClean="0"/>
              <a:t>3</a:t>
            </a:fld>
            <a:endParaRPr lang="en-US" dirty="0"/>
          </a:p>
        </p:txBody>
      </p:sp>
    </p:spTree>
    <p:extLst>
      <p:ext uri="{BB962C8B-B14F-4D97-AF65-F5344CB8AC3E}">
        <p14:creationId xmlns:p14="http://schemas.microsoft.com/office/powerpoint/2010/main" val="362879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two major forms of bias (explicit and implicit). Bias can</a:t>
            </a:r>
          </a:p>
          <a:p>
            <a:r>
              <a:rPr lang="en-US" sz="1200" b="0" i="0" u="none" strike="noStrike" kern="1200" baseline="0" dirty="0">
                <a:solidFill>
                  <a:schemeClr val="tx1"/>
                </a:solidFill>
                <a:latin typeface="+mn-lt"/>
                <a:ea typeface="+mn-ea"/>
                <a:cs typeface="+mn-cs"/>
              </a:rPr>
              <a:t>be generally defined as an automatic, usually unconscious and</a:t>
            </a:r>
          </a:p>
          <a:p>
            <a:r>
              <a:rPr lang="en-US" sz="1200" b="0" i="0" u="none" strike="noStrike" kern="1200" baseline="0" dirty="0">
                <a:solidFill>
                  <a:schemeClr val="tx1"/>
                </a:solidFill>
                <a:latin typeface="+mn-lt"/>
                <a:ea typeface="+mn-ea"/>
                <a:cs typeface="+mn-cs"/>
              </a:rPr>
              <a:t>unintentional, inclination, preference, or favoring of a given individual</a:t>
            </a:r>
          </a:p>
          <a:p>
            <a:r>
              <a:rPr lang="en-US" sz="1200" b="0" i="0" u="none" strike="noStrike" kern="1200" baseline="0" dirty="0">
                <a:solidFill>
                  <a:schemeClr val="tx1"/>
                </a:solidFill>
                <a:latin typeface="+mn-lt"/>
                <a:ea typeface="+mn-ea"/>
                <a:cs typeface="+mn-cs"/>
              </a:rPr>
              <a:t>or group over another. It is the brain’s way of sorting,</a:t>
            </a:r>
          </a:p>
          <a:p>
            <a:r>
              <a:rPr lang="en-US" sz="1200" b="0" i="0" u="none" strike="noStrike" kern="1200" baseline="0" dirty="0">
                <a:solidFill>
                  <a:schemeClr val="tx1"/>
                </a:solidFill>
                <a:latin typeface="+mn-lt"/>
                <a:ea typeface="+mn-ea"/>
                <a:cs typeface="+mn-cs"/>
              </a:rPr>
              <a:t>categorizing, and/or prioritizing interacting with individuals or</a:t>
            </a:r>
          </a:p>
          <a:p>
            <a:r>
              <a:rPr lang="en-US" sz="1200" b="0" i="0" u="none" strike="noStrike" kern="1200" baseline="0" dirty="0">
                <a:solidFill>
                  <a:schemeClr val="tx1"/>
                </a:solidFill>
                <a:latin typeface="+mn-lt"/>
                <a:ea typeface="+mn-ea"/>
                <a:cs typeface="+mn-cs"/>
              </a:rPr>
              <a:t>groups.</a:t>
            </a:r>
            <a:endParaRPr lang="en-US" dirty="0"/>
          </a:p>
        </p:txBody>
      </p:sp>
      <p:sp>
        <p:nvSpPr>
          <p:cNvPr id="4" name="Slide Number Placeholder 3"/>
          <p:cNvSpPr>
            <a:spLocks noGrp="1"/>
          </p:cNvSpPr>
          <p:nvPr>
            <p:ph type="sldNum" sz="quarter" idx="10"/>
          </p:nvPr>
        </p:nvSpPr>
        <p:spPr/>
        <p:txBody>
          <a:bodyPr/>
          <a:lstStyle/>
          <a:p>
            <a:fld id="{6E6AC35C-551F-4DEE-9518-39F5A9A5FA04}" type="slidenum">
              <a:rPr lang="en-US" smtClean="0"/>
              <a:t>4</a:t>
            </a:fld>
            <a:endParaRPr lang="en-US" dirty="0"/>
          </a:p>
        </p:txBody>
      </p:sp>
    </p:spTree>
    <p:extLst>
      <p:ext uri="{BB962C8B-B14F-4D97-AF65-F5344CB8AC3E}">
        <p14:creationId xmlns:p14="http://schemas.microsoft.com/office/powerpoint/2010/main" val="282629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two major forms of bias (explicit and implicit). Bias can</a:t>
            </a:r>
          </a:p>
          <a:p>
            <a:r>
              <a:rPr lang="en-US" sz="1200" b="0" i="0" u="none" strike="noStrike" kern="1200" baseline="0" dirty="0">
                <a:solidFill>
                  <a:schemeClr val="tx1"/>
                </a:solidFill>
                <a:latin typeface="+mn-lt"/>
                <a:ea typeface="+mn-ea"/>
                <a:cs typeface="+mn-cs"/>
              </a:rPr>
              <a:t>be generally defined as an automatic, usually unconscious and</a:t>
            </a:r>
          </a:p>
          <a:p>
            <a:r>
              <a:rPr lang="en-US" sz="1200" b="0" i="0" u="none" strike="noStrike" kern="1200" baseline="0" dirty="0">
                <a:solidFill>
                  <a:schemeClr val="tx1"/>
                </a:solidFill>
                <a:latin typeface="+mn-lt"/>
                <a:ea typeface="+mn-ea"/>
                <a:cs typeface="+mn-cs"/>
              </a:rPr>
              <a:t>unintentional, inclination, preference, or favoring of a given individual</a:t>
            </a:r>
          </a:p>
          <a:p>
            <a:r>
              <a:rPr lang="en-US" sz="1200" b="0" i="0" u="none" strike="noStrike" kern="1200" baseline="0" dirty="0">
                <a:solidFill>
                  <a:schemeClr val="tx1"/>
                </a:solidFill>
                <a:latin typeface="+mn-lt"/>
                <a:ea typeface="+mn-ea"/>
                <a:cs typeface="+mn-cs"/>
              </a:rPr>
              <a:t>or group over another. It is the brain’s way of sorting,</a:t>
            </a:r>
          </a:p>
          <a:p>
            <a:r>
              <a:rPr lang="en-US" sz="1200" b="0" i="0" u="none" strike="noStrike" kern="1200" baseline="0" dirty="0">
                <a:solidFill>
                  <a:schemeClr val="tx1"/>
                </a:solidFill>
                <a:latin typeface="+mn-lt"/>
                <a:ea typeface="+mn-ea"/>
                <a:cs typeface="+mn-cs"/>
              </a:rPr>
              <a:t>categorizing, and/or prioritizing interacting with individuals or</a:t>
            </a:r>
          </a:p>
          <a:p>
            <a:r>
              <a:rPr lang="en-US" sz="1200" b="0" i="0" u="none" strike="noStrike" kern="1200" baseline="0" dirty="0">
                <a:solidFill>
                  <a:schemeClr val="tx1"/>
                </a:solidFill>
                <a:latin typeface="+mn-lt"/>
                <a:ea typeface="+mn-ea"/>
                <a:cs typeface="+mn-cs"/>
              </a:rPr>
              <a:t>groups.</a:t>
            </a:r>
            <a:endParaRPr lang="en-US" dirty="0"/>
          </a:p>
        </p:txBody>
      </p:sp>
      <p:sp>
        <p:nvSpPr>
          <p:cNvPr id="4" name="Slide Number Placeholder 3"/>
          <p:cNvSpPr>
            <a:spLocks noGrp="1"/>
          </p:cNvSpPr>
          <p:nvPr>
            <p:ph type="sldNum" sz="quarter" idx="10"/>
          </p:nvPr>
        </p:nvSpPr>
        <p:spPr/>
        <p:txBody>
          <a:bodyPr/>
          <a:lstStyle/>
          <a:p>
            <a:fld id="{6E6AC35C-551F-4DEE-9518-39F5A9A5FA04}" type="slidenum">
              <a:rPr lang="en-US" smtClean="0"/>
              <a:t>5</a:t>
            </a:fld>
            <a:endParaRPr lang="en-US" dirty="0"/>
          </a:p>
        </p:txBody>
      </p:sp>
    </p:spTree>
    <p:extLst>
      <p:ext uri="{BB962C8B-B14F-4D97-AF65-F5344CB8AC3E}">
        <p14:creationId xmlns:p14="http://schemas.microsoft.com/office/powerpoint/2010/main" val="159208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two major forms of bias (explicit and implicit). Bias can</a:t>
            </a:r>
          </a:p>
          <a:p>
            <a:r>
              <a:rPr lang="en-US" sz="1200" b="0" i="0" u="none" strike="noStrike" kern="1200" baseline="0" dirty="0">
                <a:solidFill>
                  <a:schemeClr val="tx1"/>
                </a:solidFill>
                <a:latin typeface="+mn-lt"/>
                <a:ea typeface="+mn-ea"/>
                <a:cs typeface="+mn-cs"/>
              </a:rPr>
              <a:t>be generally defined as an automatic, usually unconscious and</a:t>
            </a:r>
          </a:p>
          <a:p>
            <a:r>
              <a:rPr lang="en-US" sz="1200" b="0" i="0" u="none" strike="noStrike" kern="1200" baseline="0" dirty="0">
                <a:solidFill>
                  <a:schemeClr val="tx1"/>
                </a:solidFill>
                <a:latin typeface="+mn-lt"/>
                <a:ea typeface="+mn-ea"/>
                <a:cs typeface="+mn-cs"/>
              </a:rPr>
              <a:t>unintentional, inclination, preference, or favoring of a given individual</a:t>
            </a:r>
          </a:p>
          <a:p>
            <a:r>
              <a:rPr lang="en-US" sz="1200" b="0" i="0" u="none" strike="noStrike" kern="1200" baseline="0" dirty="0">
                <a:solidFill>
                  <a:schemeClr val="tx1"/>
                </a:solidFill>
                <a:latin typeface="+mn-lt"/>
                <a:ea typeface="+mn-ea"/>
                <a:cs typeface="+mn-cs"/>
              </a:rPr>
              <a:t>or group over another. It is the brain’s way of sorting,</a:t>
            </a:r>
          </a:p>
          <a:p>
            <a:r>
              <a:rPr lang="en-US" sz="1200" b="0" i="0" u="none" strike="noStrike" kern="1200" baseline="0" dirty="0">
                <a:solidFill>
                  <a:schemeClr val="tx1"/>
                </a:solidFill>
                <a:latin typeface="+mn-lt"/>
                <a:ea typeface="+mn-ea"/>
                <a:cs typeface="+mn-cs"/>
              </a:rPr>
              <a:t>categorizing, and/or prioritizing interacting with individuals or</a:t>
            </a:r>
          </a:p>
          <a:p>
            <a:r>
              <a:rPr lang="en-US" sz="1200" b="0" i="0" u="none" strike="noStrike" kern="1200" baseline="0" dirty="0">
                <a:solidFill>
                  <a:schemeClr val="tx1"/>
                </a:solidFill>
                <a:latin typeface="+mn-lt"/>
                <a:ea typeface="+mn-ea"/>
                <a:cs typeface="+mn-cs"/>
              </a:rPr>
              <a:t>groups.</a:t>
            </a:r>
            <a:endParaRPr lang="en-US" dirty="0"/>
          </a:p>
        </p:txBody>
      </p:sp>
      <p:sp>
        <p:nvSpPr>
          <p:cNvPr id="4" name="Slide Number Placeholder 3"/>
          <p:cNvSpPr>
            <a:spLocks noGrp="1"/>
          </p:cNvSpPr>
          <p:nvPr>
            <p:ph type="sldNum" sz="quarter" idx="10"/>
          </p:nvPr>
        </p:nvSpPr>
        <p:spPr/>
        <p:txBody>
          <a:bodyPr/>
          <a:lstStyle/>
          <a:p>
            <a:fld id="{6E6AC35C-551F-4DEE-9518-39F5A9A5FA04}" type="slidenum">
              <a:rPr lang="en-US" smtClean="0"/>
              <a:t>6</a:t>
            </a:fld>
            <a:endParaRPr lang="en-US" dirty="0"/>
          </a:p>
        </p:txBody>
      </p:sp>
    </p:spTree>
    <p:extLst>
      <p:ext uri="{BB962C8B-B14F-4D97-AF65-F5344CB8AC3E}">
        <p14:creationId xmlns:p14="http://schemas.microsoft.com/office/powerpoint/2010/main" val="384500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two major forms of bias (explicit and implicit). Bias can</a:t>
            </a:r>
          </a:p>
          <a:p>
            <a:r>
              <a:rPr lang="en-US" sz="1200" b="0" i="0" u="none" strike="noStrike" kern="1200" baseline="0" dirty="0">
                <a:solidFill>
                  <a:schemeClr val="tx1"/>
                </a:solidFill>
                <a:latin typeface="+mn-lt"/>
                <a:ea typeface="+mn-ea"/>
                <a:cs typeface="+mn-cs"/>
              </a:rPr>
              <a:t>be generally defined as an automatic, usually unconscious and</a:t>
            </a:r>
          </a:p>
          <a:p>
            <a:r>
              <a:rPr lang="en-US" sz="1200" b="0" i="0" u="none" strike="noStrike" kern="1200" baseline="0" dirty="0">
                <a:solidFill>
                  <a:schemeClr val="tx1"/>
                </a:solidFill>
                <a:latin typeface="+mn-lt"/>
                <a:ea typeface="+mn-ea"/>
                <a:cs typeface="+mn-cs"/>
              </a:rPr>
              <a:t>unintentional, inclination, preference, or favoring of a given individual</a:t>
            </a:r>
          </a:p>
          <a:p>
            <a:r>
              <a:rPr lang="en-US" sz="1200" b="0" i="0" u="none" strike="noStrike" kern="1200" baseline="0" dirty="0">
                <a:solidFill>
                  <a:schemeClr val="tx1"/>
                </a:solidFill>
                <a:latin typeface="+mn-lt"/>
                <a:ea typeface="+mn-ea"/>
                <a:cs typeface="+mn-cs"/>
              </a:rPr>
              <a:t>or group over another. It is the brain’s way of sorting,</a:t>
            </a:r>
          </a:p>
          <a:p>
            <a:r>
              <a:rPr lang="en-US" sz="1200" b="0" i="0" u="none" strike="noStrike" kern="1200" baseline="0" dirty="0">
                <a:solidFill>
                  <a:schemeClr val="tx1"/>
                </a:solidFill>
                <a:latin typeface="+mn-lt"/>
                <a:ea typeface="+mn-ea"/>
                <a:cs typeface="+mn-cs"/>
              </a:rPr>
              <a:t>categorizing, and/or prioritizing interacting with individuals or</a:t>
            </a:r>
          </a:p>
          <a:p>
            <a:r>
              <a:rPr lang="en-US" sz="1200" b="0" i="0" u="none" strike="noStrike" kern="1200" baseline="0" dirty="0">
                <a:solidFill>
                  <a:schemeClr val="tx1"/>
                </a:solidFill>
                <a:latin typeface="+mn-lt"/>
                <a:ea typeface="+mn-ea"/>
                <a:cs typeface="+mn-cs"/>
              </a:rPr>
              <a:t>groups.</a:t>
            </a:r>
            <a:endParaRPr lang="en-US" dirty="0"/>
          </a:p>
        </p:txBody>
      </p:sp>
      <p:sp>
        <p:nvSpPr>
          <p:cNvPr id="4" name="Slide Number Placeholder 3"/>
          <p:cNvSpPr>
            <a:spLocks noGrp="1"/>
          </p:cNvSpPr>
          <p:nvPr>
            <p:ph type="sldNum" sz="quarter" idx="10"/>
          </p:nvPr>
        </p:nvSpPr>
        <p:spPr/>
        <p:txBody>
          <a:bodyPr/>
          <a:lstStyle/>
          <a:p>
            <a:fld id="{6E6AC35C-551F-4DEE-9518-39F5A9A5FA04}" type="slidenum">
              <a:rPr lang="en-US" smtClean="0"/>
              <a:t>7</a:t>
            </a:fld>
            <a:endParaRPr lang="en-US" dirty="0"/>
          </a:p>
        </p:txBody>
      </p:sp>
    </p:spTree>
    <p:extLst>
      <p:ext uri="{BB962C8B-B14F-4D97-AF65-F5344CB8AC3E}">
        <p14:creationId xmlns:p14="http://schemas.microsoft.com/office/powerpoint/2010/main" val="200277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two major forms of bias (explicit and implicit). Bias can</a:t>
            </a:r>
          </a:p>
          <a:p>
            <a:r>
              <a:rPr lang="en-US" sz="1200" b="0" i="0" u="none" strike="noStrike" kern="1200" baseline="0" dirty="0">
                <a:solidFill>
                  <a:schemeClr val="tx1"/>
                </a:solidFill>
                <a:latin typeface="+mn-lt"/>
                <a:ea typeface="+mn-ea"/>
                <a:cs typeface="+mn-cs"/>
              </a:rPr>
              <a:t>be generally defined as an automatic, usually unconscious and</a:t>
            </a:r>
          </a:p>
          <a:p>
            <a:r>
              <a:rPr lang="en-US" sz="1200" b="0" i="0" u="none" strike="noStrike" kern="1200" baseline="0" dirty="0">
                <a:solidFill>
                  <a:schemeClr val="tx1"/>
                </a:solidFill>
                <a:latin typeface="+mn-lt"/>
                <a:ea typeface="+mn-ea"/>
                <a:cs typeface="+mn-cs"/>
              </a:rPr>
              <a:t>unintentional, inclination, preference, or favoring of a given individual</a:t>
            </a:r>
          </a:p>
          <a:p>
            <a:r>
              <a:rPr lang="en-US" sz="1200" b="0" i="0" u="none" strike="noStrike" kern="1200" baseline="0" dirty="0">
                <a:solidFill>
                  <a:schemeClr val="tx1"/>
                </a:solidFill>
                <a:latin typeface="+mn-lt"/>
                <a:ea typeface="+mn-ea"/>
                <a:cs typeface="+mn-cs"/>
              </a:rPr>
              <a:t>or group over another. It is the brain’s way of sorting,</a:t>
            </a:r>
          </a:p>
          <a:p>
            <a:r>
              <a:rPr lang="en-US" sz="1200" b="0" i="0" u="none" strike="noStrike" kern="1200" baseline="0" dirty="0">
                <a:solidFill>
                  <a:schemeClr val="tx1"/>
                </a:solidFill>
                <a:latin typeface="+mn-lt"/>
                <a:ea typeface="+mn-ea"/>
                <a:cs typeface="+mn-cs"/>
              </a:rPr>
              <a:t>categorizing, and/or prioritizing interacting with individuals or</a:t>
            </a:r>
          </a:p>
          <a:p>
            <a:r>
              <a:rPr lang="en-US" sz="1200" b="0" i="0" u="none" strike="noStrike" kern="1200" baseline="0" dirty="0">
                <a:solidFill>
                  <a:schemeClr val="tx1"/>
                </a:solidFill>
                <a:latin typeface="+mn-lt"/>
                <a:ea typeface="+mn-ea"/>
                <a:cs typeface="+mn-cs"/>
              </a:rPr>
              <a:t>groups.</a:t>
            </a:r>
            <a:endParaRPr lang="en-US" dirty="0"/>
          </a:p>
        </p:txBody>
      </p:sp>
      <p:sp>
        <p:nvSpPr>
          <p:cNvPr id="4" name="Slide Number Placeholder 3"/>
          <p:cNvSpPr>
            <a:spLocks noGrp="1"/>
          </p:cNvSpPr>
          <p:nvPr>
            <p:ph type="sldNum" sz="quarter" idx="10"/>
          </p:nvPr>
        </p:nvSpPr>
        <p:spPr/>
        <p:txBody>
          <a:bodyPr/>
          <a:lstStyle/>
          <a:p>
            <a:fld id="{6E6AC35C-551F-4DEE-9518-39F5A9A5FA04}" type="slidenum">
              <a:rPr lang="en-US" smtClean="0"/>
              <a:t>8</a:t>
            </a:fld>
            <a:endParaRPr lang="en-US" dirty="0"/>
          </a:p>
        </p:txBody>
      </p:sp>
    </p:spTree>
    <p:extLst>
      <p:ext uri="{BB962C8B-B14F-4D97-AF65-F5344CB8AC3E}">
        <p14:creationId xmlns:p14="http://schemas.microsoft.com/office/powerpoint/2010/main" val="322165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AC35C-551F-4DEE-9518-39F5A9A5FA04}" type="slidenum">
              <a:rPr lang="en-US" smtClean="0"/>
              <a:t>18</a:t>
            </a:fld>
            <a:endParaRPr lang="en-US" dirty="0"/>
          </a:p>
        </p:txBody>
      </p:sp>
    </p:spTree>
    <p:extLst>
      <p:ext uri="{BB962C8B-B14F-4D97-AF65-F5344CB8AC3E}">
        <p14:creationId xmlns:p14="http://schemas.microsoft.com/office/powerpoint/2010/main" val="288254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AC35C-551F-4DEE-9518-39F5A9A5FA04}" type="slidenum">
              <a:rPr lang="en-US" smtClean="0"/>
              <a:t>19</a:t>
            </a:fld>
            <a:endParaRPr lang="en-US" dirty="0"/>
          </a:p>
        </p:txBody>
      </p:sp>
    </p:spTree>
    <p:extLst>
      <p:ext uri="{BB962C8B-B14F-4D97-AF65-F5344CB8AC3E}">
        <p14:creationId xmlns:p14="http://schemas.microsoft.com/office/powerpoint/2010/main" val="242814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EBD85C-5FB3-40EA-B03B-F4B67C69897F}" type="datetimeFigureOut">
              <a:rPr lang="en-US" smtClean="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63F3F1-A794-4416-A0DF-A5E72600D3A2}" type="slidenum">
              <a:rPr lang="en-US" smtClean="0"/>
              <a:t>‹#›</a:t>
            </a:fld>
            <a:endParaRPr lang="en-US" dirty="0"/>
          </a:p>
        </p:txBody>
      </p:sp>
    </p:spTree>
    <p:extLst>
      <p:ext uri="{BB962C8B-B14F-4D97-AF65-F5344CB8AC3E}">
        <p14:creationId xmlns:p14="http://schemas.microsoft.com/office/powerpoint/2010/main" val="282118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BD85C-5FB3-40EA-B03B-F4B67C69897F}" type="datetimeFigureOut">
              <a:rPr lang="en-US" smtClean="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63F3F1-A794-4416-A0DF-A5E72600D3A2}" type="slidenum">
              <a:rPr lang="en-US" smtClean="0"/>
              <a:t>‹#›</a:t>
            </a:fld>
            <a:endParaRPr lang="en-US" dirty="0"/>
          </a:p>
        </p:txBody>
      </p:sp>
    </p:spTree>
    <p:extLst>
      <p:ext uri="{BB962C8B-B14F-4D97-AF65-F5344CB8AC3E}">
        <p14:creationId xmlns:p14="http://schemas.microsoft.com/office/powerpoint/2010/main" val="274162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1AEBD85C-5FB3-40EA-B03B-F4B67C69897F}" type="datetimeFigureOut">
              <a:rPr lang="en-US" smtClean="0"/>
              <a:t>10/27/2023</a:t>
            </a:fld>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AF63F3F1-A794-4416-A0DF-A5E72600D3A2}" type="slidenum">
              <a:rPr lang="en-US" smtClean="0"/>
              <a:t>‹#›</a:t>
            </a:fld>
            <a:endParaRPr lang="en-US" dirty="0"/>
          </a:p>
        </p:txBody>
      </p:sp>
    </p:spTree>
    <p:extLst>
      <p:ext uri="{BB962C8B-B14F-4D97-AF65-F5344CB8AC3E}">
        <p14:creationId xmlns:p14="http://schemas.microsoft.com/office/powerpoint/2010/main" val="254490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BD85C-5FB3-40EA-B03B-F4B67C69897F}" type="datetimeFigureOut">
              <a:rPr lang="en-US" smtClean="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63F3F1-A794-4416-A0DF-A5E72600D3A2}" type="slidenum">
              <a:rPr lang="en-US" smtClean="0"/>
              <a:t>‹#›</a:t>
            </a:fld>
            <a:endParaRPr lang="en-US" dirty="0"/>
          </a:p>
        </p:txBody>
      </p:sp>
    </p:spTree>
    <p:extLst>
      <p:ext uri="{BB962C8B-B14F-4D97-AF65-F5344CB8AC3E}">
        <p14:creationId xmlns:p14="http://schemas.microsoft.com/office/powerpoint/2010/main" val="332420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AEBD85C-5FB3-40EA-B03B-F4B67C69897F}" type="datetimeFigureOut">
              <a:rPr lang="en-US" smtClean="0"/>
              <a:t>10/27/2023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F63F3F1-A794-4416-A0DF-A5E72600D3A2}" type="slidenum">
              <a:rPr lang="en-US" smtClean="0"/>
              <a:t>‹#›</a:t>
            </a:fld>
            <a:endParaRPr lang="en-US" dirty="0"/>
          </a:p>
        </p:txBody>
      </p:sp>
    </p:spTree>
    <p:extLst>
      <p:ext uri="{BB962C8B-B14F-4D97-AF65-F5344CB8AC3E}">
        <p14:creationId xmlns:p14="http://schemas.microsoft.com/office/powerpoint/2010/main" val="21391526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EBD85C-5FB3-40EA-B03B-F4B67C69897F}" type="datetimeFigureOut">
              <a:rPr lang="en-US" smtClean="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63F3F1-A794-4416-A0DF-A5E72600D3A2}" type="slidenum">
              <a:rPr lang="en-US" smtClean="0"/>
              <a:t>‹#›</a:t>
            </a:fld>
            <a:endParaRPr lang="en-US" dirty="0"/>
          </a:p>
        </p:txBody>
      </p:sp>
    </p:spTree>
    <p:extLst>
      <p:ext uri="{BB962C8B-B14F-4D97-AF65-F5344CB8AC3E}">
        <p14:creationId xmlns:p14="http://schemas.microsoft.com/office/powerpoint/2010/main" val="413749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EBD85C-5FB3-40EA-B03B-F4B67C69897F}" type="datetimeFigureOut">
              <a:rPr lang="en-US" smtClean="0"/>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63F3F1-A794-4416-A0DF-A5E72600D3A2}" type="slidenum">
              <a:rPr lang="en-US" smtClean="0"/>
              <a:t>‹#›</a:t>
            </a:fld>
            <a:endParaRPr lang="en-US" dirty="0"/>
          </a:p>
        </p:txBody>
      </p:sp>
    </p:spTree>
    <p:extLst>
      <p:ext uri="{BB962C8B-B14F-4D97-AF65-F5344CB8AC3E}">
        <p14:creationId xmlns:p14="http://schemas.microsoft.com/office/powerpoint/2010/main" val="67807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EBD85C-5FB3-40EA-B03B-F4B67C69897F}" type="datetimeFigureOut">
              <a:rPr lang="en-US" smtClean="0"/>
              <a:t>10/27/2023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63F3F1-A794-4416-A0DF-A5E72600D3A2}" type="slidenum">
              <a:rPr lang="en-US" smtClean="0"/>
              <a:t>‹#›</a:t>
            </a:fld>
            <a:endParaRPr lang="en-US" dirty="0"/>
          </a:p>
        </p:txBody>
      </p:sp>
    </p:spTree>
    <p:extLst>
      <p:ext uri="{BB962C8B-B14F-4D97-AF65-F5344CB8AC3E}">
        <p14:creationId xmlns:p14="http://schemas.microsoft.com/office/powerpoint/2010/main" val="177385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BD85C-5FB3-40EA-B03B-F4B67C69897F}" type="datetimeFigureOut">
              <a:rPr lang="en-US" smtClean="0"/>
              <a:t>10/27/2023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63F3F1-A794-4416-A0DF-A5E72600D3A2}" type="slidenum">
              <a:rPr lang="en-US" smtClean="0"/>
              <a:t>‹#›</a:t>
            </a:fld>
            <a:endParaRPr lang="en-US" dirty="0"/>
          </a:p>
        </p:txBody>
      </p:sp>
    </p:spTree>
    <p:extLst>
      <p:ext uri="{BB962C8B-B14F-4D97-AF65-F5344CB8AC3E}">
        <p14:creationId xmlns:p14="http://schemas.microsoft.com/office/powerpoint/2010/main" val="70769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EBD85C-5FB3-40EA-B03B-F4B67C69897F}" type="datetimeFigureOut">
              <a:rPr lang="en-US" smtClean="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63F3F1-A794-4416-A0DF-A5E72600D3A2}" type="slidenum">
              <a:rPr lang="en-US" smtClean="0"/>
              <a:t>‹#›</a:t>
            </a:fld>
            <a:endParaRPr lang="en-US" dirty="0"/>
          </a:p>
        </p:txBody>
      </p:sp>
    </p:spTree>
    <p:extLst>
      <p:ext uri="{BB962C8B-B14F-4D97-AF65-F5344CB8AC3E}">
        <p14:creationId xmlns:p14="http://schemas.microsoft.com/office/powerpoint/2010/main" val="372131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EBD85C-5FB3-40EA-B03B-F4B67C69897F}" type="datetimeFigureOut">
              <a:rPr lang="en-US" smtClean="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63F3F1-A794-4416-A0DF-A5E72600D3A2}" type="slidenum">
              <a:rPr lang="en-US" smtClean="0"/>
              <a:t>‹#›</a:t>
            </a:fld>
            <a:endParaRPr lang="en-US" dirty="0"/>
          </a:p>
        </p:txBody>
      </p:sp>
    </p:spTree>
    <p:extLst>
      <p:ext uri="{BB962C8B-B14F-4D97-AF65-F5344CB8AC3E}">
        <p14:creationId xmlns:p14="http://schemas.microsoft.com/office/powerpoint/2010/main" val="391590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1AEBD85C-5FB3-40EA-B03B-F4B67C69897F}" type="datetimeFigureOut">
              <a:rPr lang="en-US" smtClean="0"/>
              <a:t>10/27/2023</a:t>
            </a:fld>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AF63F3F1-A794-4416-A0DF-A5E72600D3A2}" type="slidenum">
              <a:rPr lang="en-US" smtClean="0"/>
              <a:t>‹#›</a:t>
            </a:fld>
            <a:endParaRPr lang="en-US" dirty="0"/>
          </a:p>
        </p:txBody>
      </p:sp>
    </p:spTree>
    <p:extLst>
      <p:ext uri="{BB962C8B-B14F-4D97-AF65-F5344CB8AC3E}">
        <p14:creationId xmlns:p14="http://schemas.microsoft.com/office/powerpoint/2010/main" val="3061842393"/>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QCFb4BiDD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ZkphjQUvzc?si=ooRT1C-gCtzgOy8f"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908F-90B8-474F-819D-1C188FB2BBC0}"/>
              </a:ext>
            </a:extLst>
          </p:cNvPr>
          <p:cNvSpPr>
            <a:spLocks noGrp="1"/>
          </p:cNvSpPr>
          <p:nvPr>
            <p:ph type="title"/>
          </p:nvPr>
        </p:nvSpPr>
        <p:spPr/>
        <p:txBody>
          <a:bodyPr/>
          <a:lstStyle/>
          <a:p>
            <a:r>
              <a:rPr lang="en-US" dirty="0" err="1"/>
              <a:t>Maspa</a:t>
            </a:r>
            <a:r>
              <a:rPr lang="en-US" dirty="0"/>
              <a:t> </a:t>
            </a:r>
          </a:p>
        </p:txBody>
      </p:sp>
      <p:sp>
        <p:nvSpPr>
          <p:cNvPr id="3" name="Content Placeholder 2">
            <a:extLst>
              <a:ext uri="{FF2B5EF4-FFF2-40B4-BE49-F238E27FC236}">
                <a16:creationId xmlns:a16="http://schemas.microsoft.com/office/drawing/2014/main" id="{289F7B07-6BBA-41E7-8771-BF6ED5B76642}"/>
              </a:ext>
            </a:extLst>
          </p:cNvPr>
          <p:cNvSpPr>
            <a:spLocks noGrp="1"/>
          </p:cNvSpPr>
          <p:nvPr>
            <p:ph idx="1"/>
          </p:nvPr>
        </p:nvSpPr>
        <p:spPr/>
        <p:txBody>
          <a:bodyPr>
            <a:normAutofit/>
          </a:bodyPr>
          <a:lstStyle/>
          <a:p>
            <a:pPr marL="0" indent="0">
              <a:buNone/>
            </a:pPr>
            <a:r>
              <a:rPr lang="en-US" sz="4400" dirty="0"/>
              <a:t>Network = BW Meeting Room</a:t>
            </a:r>
          </a:p>
          <a:p>
            <a:pPr marL="0" indent="0">
              <a:buNone/>
            </a:pPr>
            <a:r>
              <a:rPr lang="en-US" sz="4400" dirty="0"/>
              <a:t>User name = BW</a:t>
            </a:r>
          </a:p>
          <a:p>
            <a:pPr marL="0" indent="0">
              <a:buNone/>
            </a:pPr>
            <a:r>
              <a:rPr lang="en-US" sz="4400" dirty="0"/>
              <a:t>Password = BW</a:t>
            </a:r>
          </a:p>
        </p:txBody>
      </p:sp>
    </p:spTree>
    <p:extLst>
      <p:ext uri="{BB962C8B-B14F-4D97-AF65-F5344CB8AC3E}">
        <p14:creationId xmlns:p14="http://schemas.microsoft.com/office/powerpoint/2010/main" val="385976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344270"/>
          </a:xfrm>
        </p:spPr>
        <p:txBody>
          <a:bodyPr>
            <a:normAutofit/>
          </a:bodyPr>
          <a:lstStyle/>
          <a:p>
            <a:pPr algn="ctr"/>
            <a:r>
              <a:rPr lang="en-US" dirty="0">
                <a:solidFill>
                  <a:srgbClr val="2E149A"/>
                </a:solidFill>
                <a:latin typeface="Calibri" panose="020F0502020204030204" pitchFamily="34" charset="0"/>
                <a:cs typeface="Calibri" panose="020F0502020204030204" pitchFamily="34" charset="0"/>
              </a:rPr>
              <a:t>  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3" name="Content Placeholder 2"/>
          <p:cNvSpPr>
            <a:spLocks noGrp="1"/>
          </p:cNvSpPr>
          <p:nvPr>
            <p:ph idx="1"/>
          </p:nvPr>
        </p:nvSpPr>
        <p:spPr>
          <a:xfrm>
            <a:off x="412474" y="1938131"/>
            <a:ext cx="8239539" cy="4258918"/>
          </a:xfrm>
        </p:spPr>
        <p:txBody>
          <a:bodyPr>
            <a:normAutofit/>
          </a:bodyPr>
          <a:lstStyle/>
          <a:p>
            <a:pPr marL="0" indent="0">
              <a:buNone/>
            </a:pPr>
            <a:r>
              <a:rPr lang="en-US" sz="2800" dirty="0">
                <a:latin typeface="Calibri" panose="020F0502020204030204" pitchFamily="34" charset="0"/>
                <a:cs typeface="Calibri" panose="020F0502020204030204" pitchFamily="34" charset="0"/>
              </a:rPr>
              <a:t> Today in the US</a:t>
            </a:r>
          </a:p>
          <a:p>
            <a:r>
              <a:rPr lang="en-US" sz="2800" dirty="0">
                <a:latin typeface="Calibri" panose="020F0502020204030204" pitchFamily="34" charset="0"/>
                <a:cs typeface="Calibri" panose="020F0502020204030204" pitchFamily="34" charset="0"/>
              </a:rPr>
              <a:t>A demographic divide exists between students of color and non white teachers in urban districts</a:t>
            </a:r>
          </a:p>
          <a:p>
            <a:r>
              <a:rPr lang="en-US" sz="2800" dirty="0">
                <a:latin typeface="Calibri" panose="020F0502020204030204" pitchFamily="34" charset="0"/>
                <a:cs typeface="Calibri" panose="020F0502020204030204" pitchFamily="34" charset="0"/>
              </a:rPr>
              <a:t>Nationally, 82% of teachers are White</a:t>
            </a:r>
          </a:p>
          <a:p>
            <a:r>
              <a:rPr lang="en-US" sz="2800" dirty="0">
                <a:latin typeface="Calibri" panose="020F0502020204030204" pitchFamily="34" charset="0"/>
                <a:cs typeface="Calibri" panose="020F0502020204030204" pitchFamily="34" charset="0"/>
              </a:rPr>
              <a:t>In Massachusetts, 97% of teachers are White</a:t>
            </a:r>
          </a:p>
          <a:p>
            <a:r>
              <a:rPr lang="en-US" sz="2800" dirty="0">
                <a:latin typeface="Calibri" panose="020F0502020204030204" pitchFamily="34" charset="0"/>
                <a:cs typeface="Calibri" panose="020F0502020204030204" pitchFamily="34" charset="0"/>
              </a:rPr>
              <a:t>Where are all the teachers of color?</a:t>
            </a:r>
          </a:p>
          <a:p>
            <a:r>
              <a:rPr lang="en-US" sz="2800" dirty="0">
                <a:latin typeface="Calibri" panose="020F0502020204030204" pitchFamily="34" charset="0"/>
                <a:cs typeface="Calibri" panose="020F0502020204030204" pitchFamily="34" charset="0"/>
              </a:rPr>
              <a:t>Administrators of color?</a:t>
            </a:r>
          </a:p>
          <a:p>
            <a:pPr marL="0" indent="0">
              <a:buNone/>
            </a:pPr>
            <a:endParaRPr lang="en-US" dirty="0"/>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1400" b="1" i="1" dirty="0"/>
              <a:t>“Time spent on hiring is time well spent!”   -   Robert Half</a:t>
            </a:r>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Tree>
    <p:extLst>
      <p:ext uri="{BB962C8B-B14F-4D97-AF65-F5344CB8AC3E}">
        <p14:creationId xmlns:p14="http://schemas.microsoft.com/office/powerpoint/2010/main" val="244364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344270"/>
          </a:xfrm>
        </p:spPr>
        <p:txBody>
          <a:bodyPr>
            <a:normAutofit/>
          </a:bodyPr>
          <a:lstStyle/>
          <a:p>
            <a:pPr algn="ctr"/>
            <a:r>
              <a:rPr lang="en-US" dirty="0">
                <a:solidFill>
                  <a:srgbClr val="2E149A"/>
                </a:solidFill>
                <a:latin typeface="Calibri" panose="020F0502020204030204" pitchFamily="34" charset="0"/>
                <a:cs typeface="Calibri" panose="020F0502020204030204" pitchFamily="34" charset="0"/>
              </a:rPr>
              <a:t>  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3" name="Content Placeholder 2"/>
          <p:cNvSpPr>
            <a:spLocks noGrp="1"/>
          </p:cNvSpPr>
          <p:nvPr>
            <p:ph idx="1"/>
          </p:nvPr>
        </p:nvSpPr>
        <p:spPr>
          <a:xfrm>
            <a:off x="412474" y="1938131"/>
            <a:ext cx="8239539" cy="4258918"/>
          </a:xfrm>
        </p:spPr>
        <p:txBody>
          <a:bodyPr>
            <a:normAutofit/>
          </a:bodyPr>
          <a:lstStyle/>
          <a:p>
            <a:pPr marL="0" indent="0">
              <a:buNone/>
            </a:pPr>
            <a:r>
              <a:rPr lang="en-US" sz="2800" dirty="0">
                <a:latin typeface="Calibri" panose="020F0502020204030204" pitchFamily="34" charset="0"/>
                <a:cs typeface="Calibri" panose="020F0502020204030204" pitchFamily="34" charset="0"/>
              </a:rPr>
              <a:t>Historical Background</a:t>
            </a:r>
          </a:p>
          <a:p>
            <a:r>
              <a:rPr lang="en-US" sz="2400" dirty="0">
                <a:latin typeface="Calibri" panose="020F0502020204030204" pitchFamily="34" charset="0"/>
                <a:cs typeface="Calibri" panose="020F0502020204030204" pitchFamily="34" charset="0"/>
              </a:rPr>
              <a:t>US Supreme Court ordered schools to integrate in 1954</a:t>
            </a:r>
          </a:p>
          <a:p>
            <a:r>
              <a:rPr lang="en-US" sz="2400" dirty="0">
                <a:latin typeface="Calibri" panose="020F0502020204030204" pitchFamily="34" charset="0"/>
                <a:cs typeface="Calibri" panose="020F0502020204030204" pitchFamily="34" charset="0"/>
              </a:rPr>
              <a:t>Black students were assigned to formerly White schools</a:t>
            </a:r>
          </a:p>
          <a:p>
            <a:r>
              <a:rPr lang="en-US" sz="2400" dirty="0">
                <a:latin typeface="Calibri" panose="020F0502020204030204" pitchFamily="34" charset="0"/>
                <a:cs typeface="Calibri" panose="020F0502020204030204" pitchFamily="34" charset="0"/>
              </a:rPr>
              <a:t>Tens of thousands of Black teachers and principals lost their jobs</a:t>
            </a:r>
          </a:p>
          <a:p>
            <a:r>
              <a:rPr lang="en-US" sz="2400" dirty="0">
                <a:latin typeface="Calibri" panose="020F0502020204030204" pitchFamily="34" charset="0"/>
                <a:cs typeface="Calibri" panose="020F0502020204030204" pitchFamily="34" charset="0"/>
              </a:rPr>
              <a:t>In the 1970s and 1980s states introduced certification exams</a:t>
            </a:r>
          </a:p>
          <a:p>
            <a:r>
              <a:rPr lang="en-US" sz="2400" dirty="0">
                <a:latin typeface="Calibri" panose="020F0502020204030204" pitchFamily="34" charset="0"/>
                <a:cs typeface="Calibri" panose="020F0502020204030204" pitchFamily="34" charset="0"/>
              </a:rPr>
              <a:t>By 2014 in US we only had 7% of Black teachers and 8% Latinx teachers, even less Indigenous teachers</a:t>
            </a:r>
          </a:p>
          <a:p>
            <a:r>
              <a:rPr lang="en-US" sz="2400" dirty="0">
                <a:latin typeface="Calibri" panose="020F0502020204030204" pitchFamily="34" charset="0"/>
                <a:cs typeface="Calibri" panose="020F0502020204030204" pitchFamily="34" charset="0"/>
              </a:rPr>
              <a:t>THIS IS A SYSTEMIC ISSUE!</a:t>
            </a:r>
          </a:p>
          <a:p>
            <a:endParaRPr lang="en-US" sz="2400" dirty="0">
              <a:latin typeface="Calibri" panose="020F0502020204030204" pitchFamily="34" charset="0"/>
              <a:cs typeface="Calibri" panose="020F0502020204030204" pitchFamily="34" charset="0"/>
            </a:endParaRPr>
          </a:p>
          <a:p>
            <a:pPr marL="0" indent="0">
              <a:buNone/>
            </a:pPr>
            <a:endParaRPr lang="en-US" dirty="0"/>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1400" b="1" i="1" dirty="0"/>
              <a:t>“Hire an attitude, not just experience and qualification.”  - Greg Savage</a:t>
            </a:r>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Tree>
    <p:extLst>
      <p:ext uri="{BB962C8B-B14F-4D97-AF65-F5344CB8AC3E}">
        <p14:creationId xmlns:p14="http://schemas.microsoft.com/office/powerpoint/2010/main" val="421617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142742"/>
          </a:xfrm>
        </p:spPr>
        <p:txBody>
          <a:bodyPr/>
          <a:lstStyle/>
          <a:p>
            <a:pPr algn="ctr"/>
            <a:r>
              <a:rPr lang="en-US" dirty="0">
                <a:solidFill>
                  <a:srgbClr val="2E149A"/>
                </a:solidFill>
                <a:latin typeface="Calibri" panose="020F0502020204030204" pitchFamily="34" charset="0"/>
                <a:cs typeface="Calibri" panose="020F0502020204030204" pitchFamily="34" charset="0"/>
              </a:rPr>
              <a:t>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sz="1400" b="1" i="1" dirty="0"/>
              <a:t>              “ Innovation distinguishes between a leader and a follower.”  -  Steve Jobs</a:t>
            </a:r>
            <a:endParaRPr lang="en-US" altLang="en-US" sz="1400" i="1" dirty="0"/>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3" name="Content Placeholder 2"/>
          <p:cNvSpPr>
            <a:spLocks noGrp="1"/>
          </p:cNvSpPr>
          <p:nvPr>
            <p:ph idx="1"/>
          </p:nvPr>
        </p:nvSpPr>
        <p:spPr>
          <a:xfrm>
            <a:off x="685019" y="1917548"/>
            <a:ext cx="7351150" cy="4330852"/>
          </a:xfrm>
        </p:spPr>
        <p:txBody>
          <a:bodyPr>
            <a:normAutofit/>
          </a:bodyPr>
          <a:lstStyle/>
          <a:p>
            <a:pPr marL="0" indent="0">
              <a:buNone/>
            </a:pPr>
            <a:endParaRPr lang="en-US" sz="2400" dirty="0"/>
          </a:p>
          <a:p>
            <a:pPr marL="0" indent="0">
              <a:buNone/>
            </a:pPr>
            <a:r>
              <a:rPr lang="en-US" sz="2400" dirty="0"/>
              <a:t>Definition of Implicit Bias</a:t>
            </a:r>
          </a:p>
          <a:p>
            <a:pPr marL="0" indent="0">
              <a:buNone/>
            </a:pPr>
            <a:r>
              <a:rPr lang="en-US" dirty="0"/>
              <a:t>Bias is a prejudice in favor of or against one thing, person, or group compared with another usually in a way that’s considered to be unfair. Biases may be held by an individual, group, or institution and can have negative or positive consequences</a:t>
            </a:r>
          </a:p>
          <a:p>
            <a:pPr marL="0" indent="0">
              <a:buNone/>
            </a:pPr>
            <a:r>
              <a:rPr lang="en-US" sz="2100" dirty="0">
                <a:latin typeface="Calibri" panose="020F0502020204030204" pitchFamily="34" charset="0"/>
                <a:cs typeface="Calibri" panose="020F0502020204030204" pitchFamily="34" charset="0"/>
              </a:rPr>
              <a:t>                                     - </a:t>
            </a:r>
            <a:r>
              <a:rPr lang="en-US" sz="1800" i="1" dirty="0">
                <a:latin typeface="Calibri" panose="020F0502020204030204" pitchFamily="34" charset="0"/>
                <a:cs typeface="Calibri" panose="020F0502020204030204" pitchFamily="34" charset="0"/>
              </a:rPr>
              <a:t>The University of California – San Francisco's Office </a:t>
            </a:r>
          </a:p>
          <a:p>
            <a:pPr marL="0" indent="0">
              <a:buNone/>
            </a:pPr>
            <a:r>
              <a:rPr lang="en-US" sz="1800" i="1" dirty="0">
                <a:latin typeface="Calibri" panose="020F0502020204030204" pitchFamily="34" charset="0"/>
                <a:cs typeface="Calibri" panose="020F0502020204030204" pitchFamily="34" charset="0"/>
              </a:rPr>
              <a:t>			of Diversity and Outreach</a:t>
            </a:r>
          </a:p>
          <a:p>
            <a:pPr marL="0" indent="0">
              <a:buNone/>
            </a:pPr>
            <a:endParaRPr lang="en-US" dirty="0"/>
          </a:p>
        </p:txBody>
      </p:sp>
    </p:spTree>
    <p:extLst>
      <p:ext uri="{BB962C8B-B14F-4D97-AF65-F5344CB8AC3E}">
        <p14:creationId xmlns:p14="http://schemas.microsoft.com/office/powerpoint/2010/main" val="285529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142742"/>
          </a:xfrm>
        </p:spPr>
        <p:txBody>
          <a:bodyPr/>
          <a:lstStyle/>
          <a:p>
            <a:pPr algn="ctr"/>
            <a:r>
              <a:rPr lang="en-US" dirty="0">
                <a:solidFill>
                  <a:srgbClr val="2E149A"/>
                </a:solidFill>
                <a:latin typeface="Calibri" panose="020F0502020204030204" pitchFamily="34" charset="0"/>
                <a:cs typeface="Calibri" panose="020F0502020204030204" pitchFamily="34" charset="0"/>
              </a:rPr>
              <a:t>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sz="1400" b="1" i="1" dirty="0"/>
              <a:t>                                             “ Experience is the best teacher!” -  Unknown</a:t>
            </a:r>
            <a:endParaRPr lang="en-US" altLang="en-US" sz="1400" i="1" dirty="0"/>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3" name="Content Placeholder 2"/>
          <p:cNvSpPr>
            <a:spLocks noGrp="1"/>
          </p:cNvSpPr>
          <p:nvPr>
            <p:ph idx="1"/>
          </p:nvPr>
        </p:nvSpPr>
        <p:spPr>
          <a:xfrm>
            <a:off x="2496294" y="1975861"/>
            <a:ext cx="3041579" cy="450294"/>
          </a:xfrm>
        </p:spPr>
        <p:txBody>
          <a:bodyPr>
            <a:normAutofit fontScale="25000" lnSpcReduction="20000"/>
          </a:bodyPr>
          <a:lstStyle/>
          <a:p>
            <a:pPr marL="0" indent="0">
              <a:buNone/>
            </a:pPr>
            <a:endParaRPr lang="en-US" sz="2400" dirty="0"/>
          </a:p>
          <a:p>
            <a:pPr marL="0" indent="0">
              <a:buNone/>
            </a:pPr>
            <a:r>
              <a:rPr lang="en-US" sz="9600" dirty="0"/>
              <a:t>Lived Experiences</a:t>
            </a:r>
          </a:p>
          <a:p>
            <a:pPr marL="0" indent="0">
              <a:buNone/>
            </a:pPr>
            <a:endParaRPr lang="en-US" sz="2400" dirty="0"/>
          </a:p>
          <a:p>
            <a:pPr marL="0" indent="0">
              <a:buNone/>
            </a:pPr>
            <a:endParaRPr lang="en-US" sz="2400" dirty="0"/>
          </a:p>
          <a:p>
            <a:pPr marL="0" indent="0">
              <a:buNone/>
            </a:pPr>
            <a:endParaRPr lang="en-US" dirty="0"/>
          </a:p>
        </p:txBody>
      </p:sp>
      <p:pic>
        <p:nvPicPr>
          <p:cNvPr id="1026" name="Picture 3" descr="image003">
            <a:extLst>
              <a:ext uri="{FF2B5EF4-FFF2-40B4-BE49-F238E27FC236}">
                <a16:creationId xmlns:a16="http://schemas.microsoft.com/office/drawing/2014/main" id="{0D526115-F1EC-40D6-A654-0BDB99816A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294" y="2860025"/>
            <a:ext cx="3073997" cy="282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13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142742"/>
          </a:xfrm>
        </p:spPr>
        <p:txBody>
          <a:bodyPr/>
          <a:lstStyle/>
          <a:p>
            <a:pPr algn="ctr"/>
            <a:r>
              <a:rPr lang="en-US" dirty="0">
                <a:solidFill>
                  <a:srgbClr val="2E149A"/>
                </a:solidFill>
                <a:latin typeface="Calibri" panose="020F0502020204030204" pitchFamily="34" charset="0"/>
                <a:cs typeface="Calibri" panose="020F0502020204030204" pitchFamily="34" charset="0"/>
              </a:rPr>
              <a:t>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sz="1400" b="1" i="1" dirty="0"/>
              <a:t>         “ Fill your life with experiences, not things. Have stories to tell, not stuff to show.”</a:t>
            </a:r>
            <a:endParaRPr lang="en-US" altLang="en-US" sz="1400" i="1" dirty="0"/>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3" name="Content Placeholder 2"/>
          <p:cNvSpPr>
            <a:spLocks noGrp="1"/>
          </p:cNvSpPr>
          <p:nvPr>
            <p:ph idx="1"/>
          </p:nvPr>
        </p:nvSpPr>
        <p:spPr>
          <a:xfrm>
            <a:off x="1848611" y="1952010"/>
            <a:ext cx="3006193" cy="450294"/>
          </a:xfrm>
        </p:spPr>
        <p:txBody>
          <a:bodyPr>
            <a:normAutofit fontScale="25000" lnSpcReduction="20000"/>
          </a:bodyPr>
          <a:lstStyle/>
          <a:p>
            <a:pPr marL="0" indent="0">
              <a:buNone/>
            </a:pPr>
            <a:endParaRPr lang="en-US" sz="2400" dirty="0"/>
          </a:p>
          <a:p>
            <a:pPr marL="0" indent="0">
              <a:buNone/>
            </a:pPr>
            <a:r>
              <a:rPr lang="en-US" sz="8000" dirty="0"/>
              <a:t>Lived Experiences</a:t>
            </a:r>
          </a:p>
          <a:p>
            <a:pPr marL="0" indent="0">
              <a:buNone/>
            </a:pPr>
            <a:endParaRPr lang="en-US" sz="2400" dirty="0"/>
          </a:p>
          <a:p>
            <a:pPr marL="0" indent="0">
              <a:buNone/>
            </a:pPr>
            <a:endParaRPr lang="en-US" sz="2400" dirty="0"/>
          </a:p>
          <a:p>
            <a:pPr marL="0" indent="0">
              <a:buNone/>
            </a:pPr>
            <a:endParaRPr lang="en-US" dirty="0"/>
          </a:p>
        </p:txBody>
      </p:sp>
      <p:pic>
        <p:nvPicPr>
          <p:cNvPr id="2050" name="Picture 1" descr="image001">
            <a:extLst>
              <a:ext uri="{FF2B5EF4-FFF2-40B4-BE49-F238E27FC236}">
                <a16:creationId xmlns:a16="http://schemas.microsoft.com/office/drawing/2014/main" id="{CAFA24A4-47E7-470A-8EA7-A7F711725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43" y="2511186"/>
            <a:ext cx="5219787" cy="351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16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142742"/>
          </a:xfrm>
        </p:spPr>
        <p:txBody>
          <a:bodyPr/>
          <a:lstStyle/>
          <a:p>
            <a:pPr algn="ctr"/>
            <a:r>
              <a:rPr lang="en-US" dirty="0">
                <a:solidFill>
                  <a:srgbClr val="2E149A"/>
                </a:solidFill>
                <a:latin typeface="Calibri" panose="020F0502020204030204" pitchFamily="34" charset="0"/>
                <a:cs typeface="Calibri" panose="020F0502020204030204" pitchFamily="34" charset="0"/>
              </a:rPr>
              <a:t>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sz="1400" b="1" i="1" dirty="0"/>
              <a:t>         “ You can’t truly understand something until it happens to you. The meaning of life is </a:t>
            </a:r>
          </a:p>
          <a:p>
            <a:pPr>
              <a:defRPr/>
            </a:pPr>
            <a:r>
              <a:rPr lang="en-US" sz="1400" b="1" i="1" dirty="0"/>
              <a:t>                                           discovered  </a:t>
            </a:r>
            <a:r>
              <a:rPr lang="en-US" altLang="en-US" sz="1400" b="1" i="1" dirty="0"/>
              <a:t>In the experience.”  -  Unknown</a:t>
            </a:r>
            <a:endParaRPr lang="en-US" altLang="en-US" sz="1400" i="1" dirty="0"/>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3" name="Content Placeholder 2"/>
          <p:cNvSpPr>
            <a:spLocks noGrp="1"/>
          </p:cNvSpPr>
          <p:nvPr>
            <p:ph idx="1"/>
          </p:nvPr>
        </p:nvSpPr>
        <p:spPr>
          <a:xfrm>
            <a:off x="2898770" y="1975861"/>
            <a:ext cx="3041579" cy="450294"/>
          </a:xfrm>
        </p:spPr>
        <p:txBody>
          <a:bodyPr>
            <a:normAutofit fontScale="25000" lnSpcReduction="20000"/>
          </a:bodyPr>
          <a:lstStyle/>
          <a:p>
            <a:pPr marL="0" indent="0">
              <a:buNone/>
            </a:pPr>
            <a:endParaRPr lang="en-US" sz="2400" dirty="0"/>
          </a:p>
          <a:p>
            <a:pPr marL="0" indent="0">
              <a:buNone/>
            </a:pPr>
            <a:r>
              <a:rPr lang="en-US" sz="9600" dirty="0"/>
              <a:t>Lived Experiences</a:t>
            </a:r>
          </a:p>
          <a:p>
            <a:pPr marL="0" indent="0">
              <a:buNone/>
            </a:pPr>
            <a:endParaRPr lang="en-US" sz="2400" dirty="0"/>
          </a:p>
          <a:p>
            <a:pPr marL="0" indent="0">
              <a:buNone/>
            </a:pPr>
            <a:endParaRPr lang="en-US" sz="2400" dirty="0"/>
          </a:p>
          <a:p>
            <a:pPr marL="0" indent="0">
              <a:buNone/>
            </a:pPr>
            <a:endParaRPr lang="en-US" dirty="0"/>
          </a:p>
        </p:txBody>
      </p:sp>
      <p:pic>
        <p:nvPicPr>
          <p:cNvPr id="3075" name="Picture 2" descr="image002">
            <a:extLst>
              <a:ext uri="{FF2B5EF4-FFF2-40B4-BE49-F238E27FC236}">
                <a16:creationId xmlns:a16="http://schemas.microsoft.com/office/drawing/2014/main" id="{B010BCEE-350E-4575-9618-98070992E4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17" y="2587336"/>
            <a:ext cx="2469242" cy="336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46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142742"/>
          </a:xfrm>
        </p:spPr>
        <p:txBody>
          <a:bodyPr/>
          <a:lstStyle/>
          <a:p>
            <a:pPr algn="ctr"/>
            <a:r>
              <a:rPr lang="en-US" dirty="0">
                <a:solidFill>
                  <a:srgbClr val="2E149A"/>
                </a:solidFill>
                <a:latin typeface="Calibri" panose="020F0502020204030204" pitchFamily="34" charset="0"/>
                <a:cs typeface="Calibri" panose="020F0502020204030204" pitchFamily="34" charset="0"/>
              </a:rPr>
              <a:t>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sz="1400" b="1" i="1" dirty="0"/>
              <a:t>         “ Because we all come from different circumstances, our life experiences really color </a:t>
            </a:r>
          </a:p>
          <a:p>
            <a:pPr>
              <a:defRPr/>
            </a:pPr>
            <a:r>
              <a:rPr lang="en-US" sz="1400" b="1" i="1" dirty="0"/>
              <a:t>                                           how we view t</a:t>
            </a:r>
            <a:r>
              <a:rPr lang="en-US" altLang="en-US" sz="1400" b="1" i="1" dirty="0"/>
              <a:t>hings.”  -  Octavia Spencer</a:t>
            </a:r>
            <a:endParaRPr lang="en-US" altLang="en-US" sz="1400" i="1" dirty="0"/>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3" name="Content Placeholder 2"/>
          <p:cNvSpPr>
            <a:spLocks noGrp="1"/>
          </p:cNvSpPr>
          <p:nvPr>
            <p:ph idx="1"/>
          </p:nvPr>
        </p:nvSpPr>
        <p:spPr>
          <a:xfrm>
            <a:off x="2169870" y="1975861"/>
            <a:ext cx="3041579" cy="450294"/>
          </a:xfrm>
        </p:spPr>
        <p:txBody>
          <a:bodyPr>
            <a:normAutofit fontScale="25000" lnSpcReduction="20000"/>
          </a:bodyPr>
          <a:lstStyle/>
          <a:p>
            <a:pPr marL="0" indent="0">
              <a:buNone/>
            </a:pPr>
            <a:endParaRPr lang="en-US" sz="2400" dirty="0"/>
          </a:p>
          <a:p>
            <a:pPr marL="0" indent="0">
              <a:buNone/>
            </a:pPr>
            <a:r>
              <a:rPr lang="en-US" sz="9600" dirty="0"/>
              <a:t>Lived Experiences</a:t>
            </a:r>
          </a:p>
          <a:p>
            <a:pPr marL="0" indent="0">
              <a:buNone/>
            </a:pPr>
            <a:endParaRPr lang="en-US" sz="2400" dirty="0"/>
          </a:p>
          <a:p>
            <a:pPr marL="0" indent="0">
              <a:buNone/>
            </a:pPr>
            <a:endParaRPr lang="en-US" sz="2400" dirty="0"/>
          </a:p>
          <a:p>
            <a:pPr marL="0" indent="0">
              <a:buNone/>
            </a:pPr>
            <a:endParaRPr lang="en-US" dirty="0"/>
          </a:p>
        </p:txBody>
      </p:sp>
      <p:pic>
        <p:nvPicPr>
          <p:cNvPr id="4098" name="Picture 4" descr="image004">
            <a:extLst>
              <a:ext uri="{FF2B5EF4-FFF2-40B4-BE49-F238E27FC236}">
                <a16:creationId xmlns:a16="http://schemas.microsoft.com/office/drawing/2014/main" id="{1C678E4B-B455-4664-AC5A-9DB36B0EA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870" y="2725767"/>
            <a:ext cx="4365901" cy="261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99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142742"/>
          </a:xfrm>
        </p:spPr>
        <p:txBody>
          <a:bodyPr/>
          <a:lstStyle/>
          <a:p>
            <a:pPr algn="ctr"/>
            <a:r>
              <a:rPr lang="en-US" dirty="0">
                <a:solidFill>
                  <a:srgbClr val="2E149A"/>
                </a:solidFill>
                <a:latin typeface="Calibri" panose="020F0502020204030204" pitchFamily="34" charset="0"/>
                <a:cs typeface="Calibri" panose="020F0502020204030204" pitchFamily="34" charset="0"/>
              </a:rPr>
              <a:t>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sz="1400" b="1" i="1" dirty="0"/>
              <a:t>         “ Education is the most powerful weapon which you can use to change the world.”</a:t>
            </a:r>
          </a:p>
          <a:p>
            <a:pPr>
              <a:defRPr/>
            </a:pPr>
            <a:r>
              <a:rPr lang="en-US" sz="1400" b="1" i="1" dirty="0"/>
              <a:t>                                                                                              - Nelson Mandela </a:t>
            </a:r>
          </a:p>
          <a:p>
            <a:pPr>
              <a:defRPr/>
            </a:pPr>
            <a:r>
              <a:rPr lang="en-US" altLang="en-US" sz="1400" b="1" i="1" dirty="0"/>
              <a:t>	</a:t>
            </a:r>
            <a:endParaRPr lang="en-US" altLang="en-US" sz="1400" i="1" dirty="0"/>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3" name="Content Placeholder 2"/>
          <p:cNvSpPr>
            <a:spLocks noGrp="1"/>
          </p:cNvSpPr>
          <p:nvPr>
            <p:ph idx="1"/>
          </p:nvPr>
        </p:nvSpPr>
        <p:spPr>
          <a:xfrm>
            <a:off x="685019" y="1917548"/>
            <a:ext cx="7351150" cy="4330852"/>
          </a:xfrm>
        </p:spPr>
        <p:txBody>
          <a:bodyPr>
            <a:normAutofit/>
          </a:bodyPr>
          <a:lstStyle/>
          <a:p>
            <a:pPr marL="0" indent="0">
              <a:buNone/>
            </a:pPr>
            <a:endParaRPr lang="en-US" sz="2400" dirty="0"/>
          </a:p>
          <a:p>
            <a:pPr marL="0" indent="0">
              <a:buNone/>
            </a:pPr>
            <a:endParaRPr lang="en-US" dirty="0"/>
          </a:p>
          <a:p>
            <a:pPr marL="0" indent="0">
              <a:buNone/>
            </a:pPr>
            <a:endParaRPr lang="en-US" dirty="0"/>
          </a:p>
          <a:p>
            <a:pPr marL="0" indent="0">
              <a:buNone/>
            </a:pPr>
            <a:endParaRPr lang="en-US" dirty="0"/>
          </a:p>
        </p:txBody>
      </p:sp>
      <p:pic>
        <p:nvPicPr>
          <p:cNvPr id="6" name="Online Media 5">
            <a:hlinkClick r:id="" action="ppaction://media"/>
            <a:extLst>
              <a:ext uri="{FF2B5EF4-FFF2-40B4-BE49-F238E27FC236}">
                <a16:creationId xmlns:a16="http://schemas.microsoft.com/office/drawing/2014/main" id="{AD65A3AE-037E-4AF2-979C-E931059F0A69}"/>
              </a:ext>
            </a:extLst>
          </p:cNvPr>
          <p:cNvPicPr>
            <a:picLocks noRot="1" noChangeAspect="1"/>
          </p:cNvPicPr>
          <p:nvPr>
            <a:videoFile r:link="rId1"/>
          </p:nvPr>
        </p:nvPicPr>
        <p:blipFill>
          <a:blip r:embed="rId3"/>
          <a:stretch>
            <a:fillRect/>
          </a:stretch>
        </p:blipFill>
        <p:spPr>
          <a:xfrm>
            <a:off x="380713" y="2179743"/>
            <a:ext cx="8182736" cy="3625634"/>
          </a:xfrm>
          <a:prstGeom prst="rect">
            <a:avLst/>
          </a:prstGeom>
        </p:spPr>
      </p:pic>
    </p:spTree>
    <p:extLst>
      <p:ext uri="{BB962C8B-B14F-4D97-AF65-F5344CB8AC3E}">
        <p14:creationId xmlns:p14="http://schemas.microsoft.com/office/powerpoint/2010/main" val="47555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142742"/>
          </a:xfrm>
        </p:spPr>
        <p:txBody>
          <a:bodyPr/>
          <a:lstStyle/>
          <a:p>
            <a:pPr algn="ctr"/>
            <a:r>
              <a:rPr lang="en-US" dirty="0">
                <a:solidFill>
                  <a:srgbClr val="2E149A"/>
                </a:solidFill>
                <a:latin typeface="Calibri" panose="020F0502020204030204" pitchFamily="34" charset="0"/>
                <a:cs typeface="Calibri" panose="020F0502020204030204" pitchFamily="34" charset="0"/>
              </a:rPr>
              <a:t>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4" name="Rectangle 14"/>
          <p:cNvSpPr>
            <a:spLocks noChangeArrowheads="1"/>
          </p:cNvSpPr>
          <p:nvPr/>
        </p:nvSpPr>
        <p:spPr bwMode="auto">
          <a:xfrm>
            <a:off x="0" y="626974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sz="1400" i="1" dirty="0"/>
              <a:t>                  </a:t>
            </a:r>
            <a:r>
              <a:rPr lang="en-US" sz="1400" b="1" i="1" dirty="0"/>
              <a:t>“We don’t see things as they are we see things as we are.” – Anais Nin</a:t>
            </a:r>
            <a:endParaRPr lang="en-US" altLang="en-US" sz="1400" i="1" dirty="0"/>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3" name="Content Placeholder 2"/>
          <p:cNvSpPr>
            <a:spLocks noGrp="1"/>
          </p:cNvSpPr>
          <p:nvPr>
            <p:ph idx="1"/>
          </p:nvPr>
        </p:nvSpPr>
        <p:spPr>
          <a:xfrm>
            <a:off x="685018" y="1917548"/>
            <a:ext cx="7869701" cy="4330852"/>
          </a:xfrm>
        </p:spPr>
        <p:txBody>
          <a:bodyPr>
            <a:normAutofit fontScale="70000" lnSpcReduction="20000"/>
          </a:bodyPr>
          <a:lstStyle/>
          <a:p>
            <a:pPr marL="0" indent="0">
              <a:lnSpc>
                <a:spcPct val="120000"/>
              </a:lnSpc>
              <a:buNone/>
            </a:pPr>
            <a:r>
              <a:rPr lang="en-US" sz="2800" dirty="0"/>
              <a:t>Types of Bias</a:t>
            </a:r>
          </a:p>
          <a:p>
            <a:pPr marL="0" indent="0">
              <a:lnSpc>
                <a:spcPct val="120000"/>
              </a:lnSpc>
              <a:buNone/>
            </a:pPr>
            <a:r>
              <a:rPr lang="en-US" sz="2800" dirty="0"/>
              <a:t>Skin color, gender and age are generally what people think of when they consider biases, but individuals can harbor unconscious prejudice about myriad characteristics, including:</a:t>
            </a:r>
          </a:p>
          <a:p>
            <a:pPr marL="285750" indent="-285750">
              <a:buFont typeface="Arial" panose="020B0604020202020204" pitchFamily="34" charset="0"/>
              <a:buChar char="•"/>
            </a:pPr>
            <a:r>
              <a:rPr lang="en-US" sz="2800" dirty="0"/>
              <a:t>Height and weight</a:t>
            </a:r>
          </a:p>
          <a:p>
            <a:pPr marL="285750" indent="-285750">
              <a:buFont typeface="Arial" panose="020B0604020202020204" pitchFamily="34" charset="0"/>
              <a:buChar char="•"/>
            </a:pPr>
            <a:r>
              <a:rPr lang="en-US" sz="2800" dirty="0"/>
              <a:t>Colorism – skin tone</a:t>
            </a:r>
          </a:p>
          <a:p>
            <a:pPr marL="285750" indent="-285750">
              <a:buFont typeface="Arial" panose="020B0604020202020204" pitchFamily="34" charset="0"/>
              <a:buChar char="•"/>
            </a:pPr>
            <a:r>
              <a:rPr lang="en-US" sz="2800" dirty="0"/>
              <a:t>Marital and parental status</a:t>
            </a:r>
          </a:p>
          <a:p>
            <a:pPr marL="285750" indent="-285750">
              <a:buFont typeface="Arial" panose="020B0604020202020204" pitchFamily="34" charset="0"/>
              <a:buChar char="•"/>
            </a:pPr>
            <a:r>
              <a:rPr lang="en-US" sz="2800" dirty="0"/>
              <a:t>Disability status (for example, the use of a wheelchair or cane)</a:t>
            </a:r>
          </a:p>
          <a:p>
            <a:pPr marL="285750" indent="-285750">
              <a:buFont typeface="Arial" panose="020B0604020202020204" pitchFamily="34" charset="0"/>
              <a:buChar char="•"/>
            </a:pPr>
            <a:r>
              <a:rPr lang="en-US" sz="2800" dirty="0"/>
              <a:t>Foreign accents</a:t>
            </a:r>
          </a:p>
          <a:p>
            <a:pPr marL="285750" indent="-285750">
              <a:buFont typeface="Arial" panose="020B0604020202020204" pitchFamily="34" charset="0"/>
              <a:buChar char="•"/>
            </a:pPr>
            <a:r>
              <a:rPr lang="en-US" sz="2800" dirty="0"/>
              <a:t>Where someone attended college</a:t>
            </a:r>
          </a:p>
          <a:p>
            <a:pPr marL="285750" indent="-285750">
              <a:buFont typeface="Arial" panose="020B0604020202020204" pitchFamily="34" charset="0"/>
              <a:buChar char="•"/>
            </a:pPr>
            <a:r>
              <a:rPr lang="en-US" sz="2800" dirty="0"/>
              <a:t>Hobbies or extracurricular activities</a:t>
            </a:r>
          </a:p>
        </p:txBody>
      </p:sp>
    </p:spTree>
    <p:extLst>
      <p:ext uri="{BB962C8B-B14F-4D97-AF65-F5344CB8AC3E}">
        <p14:creationId xmlns:p14="http://schemas.microsoft.com/office/powerpoint/2010/main" val="1583056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142742"/>
          </a:xfrm>
        </p:spPr>
        <p:txBody>
          <a:bodyPr/>
          <a:lstStyle/>
          <a:p>
            <a:pPr algn="ctr"/>
            <a:r>
              <a:rPr lang="en-US" dirty="0">
                <a:solidFill>
                  <a:srgbClr val="2E149A"/>
                </a:solidFill>
                <a:latin typeface="Calibri" panose="020F0502020204030204" pitchFamily="34" charset="0"/>
                <a:cs typeface="Calibri" panose="020F0502020204030204" pitchFamily="34" charset="0"/>
              </a:rPr>
              <a:t>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sz="1400" i="1" dirty="0"/>
              <a:t>               </a:t>
            </a:r>
            <a:r>
              <a:rPr lang="en-US" sz="1400" b="1" i="1" dirty="0"/>
              <a:t>“We need diversity of thought in the world to face the new challenges”</a:t>
            </a:r>
          </a:p>
          <a:p>
            <a:pPr>
              <a:defRPr/>
            </a:pPr>
            <a:r>
              <a:rPr lang="en-US" altLang="en-US" sz="1400" b="1" i="1" dirty="0"/>
              <a:t>						      -  Tim Berners-Lee</a:t>
            </a:r>
            <a:endParaRPr lang="en-US" altLang="en-US" sz="1400" i="1" dirty="0"/>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3" name="Content Placeholder 2"/>
          <p:cNvSpPr>
            <a:spLocks noGrp="1"/>
          </p:cNvSpPr>
          <p:nvPr>
            <p:ph idx="1"/>
          </p:nvPr>
        </p:nvSpPr>
        <p:spPr>
          <a:xfrm>
            <a:off x="685018" y="1917548"/>
            <a:ext cx="7869701" cy="4330852"/>
          </a:xfrm>
        </p:spPr>
        <p:txBody>
          <a:bodyPr>
            <a:normAutofit fontScale="92500" lnSpcReduction="20000"/>
          </a:bodyPr>
          <a:lstStyle/>
          <a:p>
            <a:pPr marL="0" indent="0">
              <a:lnSpc>
                <a:spcPct val="120000"/>
              </a:lnSpc>
              <a:buNone/>
            </a:pPr>
            <a:r>
              <a:rPr lang="en-US" sz="2400" b="1" dirty="0"/>
              <a:t>Questions to ask yourself:</a:t>
            </a:r>
          </a:p>
          <a:p>
            <a:pPr>
              <a:lnSpc>
                <a:spcPct val="120000"/>
              </a:lnSpc>
            </a:pPr>
            <a:r>
              <a:rPr lang="en-US" sz="2400" dirty="0"/>
              <a:t>Do I typically hire similar types of people or people who are like me?</a:t>
            </a:r>
          </a:p>
          <a:p>
            <a:pPr>
              <a:lnSpc>
                <a:spcPct val="120000"/>
              </a:lnSpc>
            </a:pPr>
            <a:r>
              <a:rPr lang="en-US" sz="2400" dirty="0"/>
              <a:t>What do I mean when I say a candidate is not the right fit?</a:t>
            </a:r>
          </a:p>
          <a:p>
            <a:pPr>
              <a:lnSpc>
                <a:spcPct val="120000"/>
              </a:lnSpc>
            </a:pPr>
            <a:r>
              <a:rPr lang="en-US" sz="2400" dirty="0"/>
              <a:t>What can I learn about my past hiring choices, both successful and unsuccessful?</a:t>
            </a:r>
          </a:p>
          <a:p>
            <a:pPr>
              <a:lnSpc>
                <a:spcPct val="120000"/>
              </a:lnSpc>
            </a:pPr>
            <a:r>
              <a:rPr lang="en-US" sz="2600" dirty="0"/>
              <a:t>Who do I include in important meetings and events?</a:t>
            </a:r>
          </a:p>
          <a:p>
            <a:pPr>
              <a:lnSpc>
                <a:spcPct val="120000"/>
              </a:lnSpc>
            </a:pPr>
            <a:r>
              <a:rPr lang="en-US" sz="2600" dirty="0"/>
              <a:t>How do I identify and choose candidates for promotion and succession?</a:t>
            </a:r>
          </a:p>
        </p:txBody>
      </p:sp>
    </p:spTree>
    <p:extLst>
      <p:ext uri="{BB962C8B-B14F-4D97-AF65-F5344CB8AC3E}">
        <p14:creationId xmlns:p14="http://schemas.microsoft.com/office/powerpoint/2010/main" val="242256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47278"/>
            <a:ext cx="9144000" cy="1309255"/>
          </a:xfrm>
        </p:spPr>
        <p:txBody>
          <a:bodyPr>
            <a:normAutofit lnSpcReduction="10000"/>
          </a:bodyPr>
          <a:lstStyle/>
          <a:p>
            <a:pPr>
              <a:lnSpc>
                <a:spcPct val="100000"/>
              </a:lnSpc>
              <a:spcBef>
                <a:spcPts val="0"/>
              </a:spcBef>
              <a:spcAft>
                <a:spcPts val="0"/>
              </a:spcAft>
            </a:pPr>
            <a:r>
              <a:rPr lang="en-US" dirty="0"/>
              <a:t> </a:t>
            </a:r>
            <a:r>
              <a:rPr lang="en-US" i="1" dirty="0"/>
              <a:t>“I am convinced that nothing we do is more important than hiring and developing people. At the end of the day you bet on people, not on strategies.”</a:t>
            </a:r>
          </a:p>
          <a:p>
            <a:pPr>
              <a:lnSpc>
                <a:spcPct val="100000"/>
              </a:lnSpc>
              <a:spcBef>
                <a:spcPts val="0"/>
              </a:spcBef>
              <a:spcAft>
                <a:spcPts val="0"/>
              </a:spcAft>
            </a:pPr>
            <a:endParaRPr lang="en-US" i="1"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i="1" dirty="0">
                <a:latin typeface="Calibri" panose="020F0502020204030204" pitchFamily="34" charset="0"/>
                <a:cs typeface="Calibri" panose="020F0502020204030204" pitchFamily="34" charset="0"/>
              </a:rPr>
              <a:t>- Lawrence Bossidy, GE</a:t>
            </a:r>
          </a:p>
        </p:txBody>
      </p:sp>
      <p:pic>
        <p:nvPicPr>
          <p:cNvPr id="7" name="Picture 1"/>
          <p:cNvPicPr>
            <a:picLocks noChangeAspect="1"/>
          </p:cNvPicPr>
          <p:nvPr/>
        </p:nvPicPr>
        <p:blipFill rotWithShape="1">
          <a:blip r:embed="rId3">
            <a:extLst>
              <a:ext uri="{28A0092B-C50C-407E-A947-70E740481C1C}">
                <a14:useLocalDpi xmlns:a14="http://schemas.microsoft.com/office/drawing/2010/main" val="0"/>
              </a:ext>
            </a:extLst>
          </a:blip>
          <a:srcRect t="12561" b="8255"/>
          <a:stretch/>
        </p:blipFill>
        <p:spPr bwMode="auto">
          <a:xfrm>
            <a:off x="910377" y="2063236"/>
            <a:ext cx="7010400" cy="93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6813" y="2817173"/>
            <a:ext cx="9144000" cy="1077218"/>
          </a:xfrm>
          <a:prstGeom prst="rect">
            <a:avLst/>
          </a:prstGeom>
          <a:noFill/>
        </p:spPr>
        <p:txBody>
          <a:bodyPr wrap="square">
            <a:spAutoFit/>
          </a:bodyPr>
          <a:lstStyle/>
          <a:p>
            <a:pPr algn="ctr">
              <a:defRPr/>
            </a:pPr>
            <a:r>
              <a:rPr lang="en-US" sz="3200" b="1" dirty="0">
                <a:solidFill>
                  <a:srgbClr val="002570"/>
                </a:solidFill>
                <a:latin typeface="+mj-lt"/>
                <a:cs typeface="Calibri" panose="020F0502020204030204" pitchFamily="34" charset="0"/>
              </a:rPr>
              <a:t>Implicit Bias in Hiring</a:t>
            </a:r>
          </a:p>
          <a:p>
            <a:pPr algn="ctr">
              <a:defRPr/>
            </a:pPr>
            <a:r>
              <a:rPr lang="en-US" sz="3200" b="1" dirty="0">
                <a:solidFill>
                  <a:srgbClr val="002570"/>
                </a:solidFill>
                <a:latin typeface="Calibri" panose="020F0502020204030204" pitchFamily="34" charset="0"/>
                <a:cs typeface="Calibri" panose="020F0502020204030204" pitchFamily="34" charset="0"/>
              </a:rPr>
              <a:t>October 27, 2023</a:t>
            </a:r>
          </a:p>
        </p:txBody>
      </p:sp>
      <p:sp>
        <p:nvSpPr>
          <p:cNvPr id="13" name="TextBox 8"/>
          <p:cNvSpPr txBox="1">
            <a:spLocks noChangeArrowheads="1"/>
          </p:cNvSpPr>
          <p:nvPr/>
        </p:nvSpPr>
        <p:spPr bwMode="auto">
          <a:xfrm>
            <a:off x="1304003" y="5204567"/>
            <a:ext cx="7848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algn="r"/>
            <a:r>
              <a:rPr lang="en-US" altLang="en-US" sz="1400" i="1" dirty="0">
                <a:latin typeface="Calibri" panose="020F0502020204030204" pitchFamily="34" charset="0"/>
                <a:cs typeface="Calibri" panose="020F0502020204030204" pitchFamily="34" charset="0"/>
              </a:rPr>
              <a:t>Dr. Cheryl Butts</a:t>
            </a:r>
          </a:p>
          <a:p>
            <a:pPr algn="r"/>
            <a:r>
              <a:rPr lang="en-US" altLang="en-US" sz="1400" i="1" dirty="0">
                <a:latin typeface="Calibri" panose="020F0502020204030204" pitchFamily="34" charset="0"/>
                <a:cs typeface="Calibri" panose="020F0502020204030204" pitchFamily="34" charset="0"/>
              </a:rPr>
              <a:t>Executive Director, Human Resources</a:t>
            </a:r>
          </a:p>
          <a:p>
            <a:pPr algn="r"/>
            <a:r>
              <a:rPr lang="en-US" altLang="en-US" sz="1400" i="1" dirty="0">
                <a:latin typeface="Calibri" panose="020F0502020204030204" pitchFamily="34" charset="0"/>
                <a:cs typeface="Calibri" panose="020F0502020204030204" pitchFamily="34" charset="0"/>
              </a:rPr>
              <a:t>Taunton Public Schools</a:t>
            </a:r>
          </a:p>
          <a:p>
            <a:pPr algn="r"/>
            <a:r>
              <a:rPr lang="en-US" altLang="en-US" sz="1400" i="1" dirty="0">
                <a:latin typeface="Calibri" panose="020F0502020204030204" pitchFamily="34" charset="0"/>
                <a:cs typeface="Calibri" panose="020F0502020204030204" pitchFamily="34" charset="0"/>
              </a:rPr>
              <a:t>Taunton, Massachusetts</a:t>
            </a:r>
          </a:p>
          <a:p>
            <a:pPr algn="r"/>
            <a:endParaRPr lang="en-US" altLang="en-US" sz="1600" i="1" dirty="0">
              <a:latin typeface="Calibri" panose="020F0502020204030204" pitchFamily="34" charset="0"/>
              <a:cs typeface="Calibri" panose="020F0502020204030204" pitchFamily="34" charset="0"/>
            </a:endParaRPr>
          </a:p>
          <a:p>
            <a:pPr algn="r"/>
            <a:endParaRPr lang="en-US" altLang="en-US" sz="1600" i="1"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0" y="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8" name="Rectangle 14"/>
          <p:cNvSpPr>
            <a:spLocks noChangeArrowheads="1"/>
          </p:cNvSpPr>
          <p:nvPr/>
        </p:nvSpPr>
        <p:spPr bwMode="auto">
          <a:xfrm>
            <a:off x="0" y="625393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Tree>
    <p:extLst>
      <p:ext uri="{BB962C8B-B14F-4D97-AF65-F5344CB8AC3E}">
        <p14:creationId xmlns:p14="http://schemas.microsoft.com/office/powerpoint/2010/main" val="334042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1" y="451147"/>
            <a:ext cx="9144000" cy="1174608"/>
          </a:xfrm>
        </p:spPr>
        <p:txBody>
          <a:bodyPr>
            <a:normAutofit fontScale="90000"/>
          </a:bodyPr>
          <a:lstStyle/>
          <a:p>
            <a:pPr algn="ctr"/>
            <a:br>
              <a:rPr lang="en-US" sz="5300" dirty="0">
                <a:solidFill>
                  <a:srgbClr val="002570"/>
                </a:solidFill>
                <a:latin typeface="Calibri" panose="020F0502020204030204" pitchFamily="34" charset="0"/>
                <a:cs typeface="Calibri" panose="020F0502020204030204" pitchFamily="34" charset="0"/>
              </a:rPr>
            </a:br>
            <a:r>
              <a:rPr lang="en-US" sz="5300" dirty="0">
                <a:solidFill>
                  <a:srgbClr val="002570"/>
                </a:solidFill>
                <a:latin typeface="Calibri" panose="020F0502020204030204" pitchFamily="34" charset="0"/>
                <a:cs typeface="Calibri" panose="020F0502020204030204" pitchFamily="34" charset="0"/>
              </a:rPr>
              <a:t> </a:t>
            </a:r>
            <a:r>
              <a:rPr lang="en-US" sz="3600" dirty="0">
                <a:solidFill>
                  <a:srgbClr val="2E149A"/>
                </a:solidFill>
                <a:latin typeface="Calibri" panose="020F0502020204030204" pitchFamily="34" charset="0"/>
                <a:cs typeface="Calibri" panose="020F0502020204030204" pitchFamily="34" charset="0"/>
              </a:rPr>
              <a:t>The Power of Implicit Bias and</a:t>
            </a:r>
            <a:br>
              <a:rPr lang="en-US" sz="3600" dirty="0">
                <a:solidFill>
                  <a:srgbClr val="2E149A"/>
                </a:solidFill>
                <a:latin typeface="Calibri" panose="020F0502020204030204" pitchFamily="34" charset="0"/>
                <a:cs typeface="Calibri" panose="020F0502020204030204" pitchFamily="34" charset="0"/>
              </a:rPr>
            </a:br>
            <a:r>
              <a:rPr lang="en-US" sz="3600" dirty="0">
                <a:solidFill>
                  <a:srgbClr val="2E149A"/>
                </a:solidFill>
                <a:latin typeface="Calibri" panose="020F0502020204030204" pitchFamily="34" charset="0"/>
                <a:cs typeface="Calibri" panose="020F0502020204030204" pitchFamily="34" charset="0"/>
              </a:rPr>
              <a:t>   its impact on hiring</a:t>
            </a:r>
            <a:br>
              <a:rPr lang="en-US" sz="3600" dirty="0">
                <a:solidFill>
                  <a:srgbClr val="002570"/>
                </a:solidFill>
                <a:latin typeface="Calibri" panose="020F0502020204030204" pitchFamily="34" charset="0"/>
                <a:cs typeface="Calibri" panose="020F0502020204030204" pitchFamily="34" charset="0"/>
              </a:rPr>
            </a:br>
            <a:endParaRPr lang="en-US" sz="3600" dirty="0">
              <a:solidFill>
                <a:srgbClr val="2E149A"/>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8600" y="1836960"/>
            <a:ext cx="8572499" cy="4411437"/>
          </a:xfrm>
        </p:spPr>
        <p:txBody>
          <a:bodyPr>
            <a:normAutofit fontScale="92500"/>
          </a:bodyPr>
          <a:lstStyle/>
          <a:p>
            <a:pPr marL="0" indent="0">
              <a:buNone/>
            </a:pPr>
            <a:r>
              <a:rPr lang="en-US" sz="2400" b="1" dirty="0"/>
              <a:t>Steps to reduce bias in hiring practices</a:t>
            </a:r>
          </a:p>
          <a:p>
            <a:r>
              <a:rPr lang="en-US" sz="2400" dirty="0"/>
              <a:t>Reach out to minorities – circulate job announcements to email lists and websites with significant minority membership or readership. We need to be actively building relationships with communities of color, even before the job becomes available.</a:t>
            </a:r>
          </a:p>
          <a:p>
            <a:r>
              <a:rPr lang="en-US" sz="2400" dirty="0"/>
              <a:t>Build deeper relationships with organizational and alumni groups that serve people of color. As people in leadership roles we need to expand our personal and professional circles. Get out of your comfort zone!</a:t>
            </a:r>
          </a:p>
          <a:p>
            <a:r>
              <a:rPr lang="en-US" sz="2400" dirty="0"/>
              <a:t>Remove race from the resume review process – block out names and don’t look at photos. You’ll be surprised how many more candidates of color will make it past the review stage. You will start looking for someone’s experience in a more objective way</a:t>
            </a:r>
            <a:r>
              <a:rPr lang="en-US" sz="2000" dirty="0"/>
              <a:t>.</a:t>
            </a:r>
          </a:p>
          <a:p>
            <a:pPr marL="0" indent="0">
              <a:buNone/>
            </a:pPr>
            <a:endParaRPr lang="en-US" sz="2000" dirty="0"/>
          </a:p>
          <a:p>
            <a:endParaRPr lang="en-US" sz="2000" dirty="0"/>
          </a:p>
        </p:txBody>
      </p:sp>
      <p:sp>
        <p:nvSpPr>
          <p:cNvPr id="8" name="Rectangle 14"/>
          <p:cNvSpPr>
            <a:spLocks noChangeArrowheads="1"/>
          </p:cNvSpPr>
          <p:nvPr/>
        </p:nvSpPr>
        <p:spPr bwMode="auto">
          <a:xfrm>
            <a:off x="0" y="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solidFill>
                <a:schemeClr val="accent6">
                  <a:lumMod val="75000"/>
                </a:schemeClr>
              </a:solidFill>
            </a:endParaRPr>
          </a:p>
        </p:txBody>
      </p:sp>
      <p:sp>
        <p:nvSpPr>
          <p:cNvPr id="9" name="Rectangle 14"/>
          <p:cNvSpPr>
            <a:spLocks noChangeArrowheads="1"/>
          </p:cNvSpPr>
          <p:nvPr/>
        </p:nvSpPr>
        <p:spPr bwMode="auto">
          <a:xfrm>
            <a:off x="14631" y="6274778"/>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sz="1400" b="1" i="1" dirty="0"/>
          </a:p>
          <a:p>
            <a:r>
              <a:rPr lang="en-US" sz="1400" b="1" i="1" dirty="0"/>
              <a:t>            “When we increase our cultural intelligence we begin to identify our biases.”</a:t>
            </a:r>
            <a:endParaRPr lang="en-US" sz="1400" i="1" dirty="0"/>
          </a:p>
          <a:p>
            <a:r>
              <a:rPr lang="en-US" sz="1400" b="1" i="1" dirty="0"/>
              <a:t>							     - Unknown</a:t>
            </a:r>
            <a:endParaRPr lang="en-US" sz="1400" i="1" dirty="0"/>
          </a:p>
          <a:p>
            <a:pPr>
              <a:defRPr/>
            </a:pPr>
            <a:endParaRPr lang="en-US" altLang="en-US" sz="1400" dirty="0">
              <a:solidFill>
                <a:schemeClr val="accent6">
                  <a:lumMod val="75000"/>
                </a:schemeClr>
              </a:solidFill>
            </a:endParaRPr>
          </a:p>
        </p:txBody>
      </p:sp>
    </p:spTree>
    <p:extLst>
      <p:ext uri="{BB962C8B-B14F-4D97-AF65-F5344CB8AC3E}">
        <p14:creationId xmlns:p14="http://schemas.microsoft.com/office/powerpoint/2010/main" val="272160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1" y="451147"/>
            <a:ext cx="9144000" cy="1174608"/>
          </a:xfrm>
        </p:spPr>
        <p:txBody>
          <a:bodyPr>
            <a:normAutofit fontScale="90000"/>
          </a:bodyPr>
          <a:lstStyle/>
          <a:p>
            <a:pPr algn="ctr"/>
            <a:br>
              <a:rPr lang="en-US" sz="5300" dirty="0">
                <a:solidFill>
                  <a:srgbClr val="002570"/>
                </a:solidFill>
                <a:latin typeface="Calibri" panose="020F0502020204030204" pitchFamily="34" charset="0"/>
                <a:cs typeface="Calibri" panose="020F0502020204030204" pitchFamily="34" charset="0"/>
              </a:rPr>
            </a:br>
            <a:r>
              <a:rPr lang="en-US" sz="5300" dirty="0">
                <a:solidFill>
                  <a:srgbClr val="002570"/>
                </a:solidFill>
                <a:latin typeface="Calibri" panose="020F0502020204030204" pitchFamily="34" charset="0"/>
                <a:cs typeface="Calibri" panose="020F0502020204030204" pitchFamily="34" charset="0"/>
              </a:rPr>
              <a:t> </a:t>
            </a:r>
            <a:r>
              <a:rPr lang="en-US" sz="3600" dirty="0">
                <a:solidFill>
                  <a:srgbClr val="2E149A"/>
                </a:solidFill>
                <a:latin typeface="Calibri" panose="020F0502020204030204" pitchFamily="34" charset="0"/>
                <a:cs typeface="Calibri" panose="020F0502020204030204" pitchFamily="34" charset="0"/>
              </a:rPr>
              <a:t>The Power of Implicit Bias and</a:t>
            </a:r>
            <a:br>
              <a:rPr lang="en-US" sz="3600" dirty="0">
                <a:solidFill>
                  <a:srgbClr val="2E149A"/>
                </a:solidFill>
                <a:latin typeface="Calibri" panose="020F0502020204030204" pitchFamily="34" charset="0"/>
                <a:cs typeface="Calibri" panose="020F0502020204030204" pitchFamily="34" charset="0"/>
              </a:rPr>
            </a:br>
            <a:r>
              <a:rPr lang="en-US" sz="3600" dirty="0">
                <a:solidFill>
                  <a:srgbClr val="2E149A"/>
                </a:solidFill>
                <a:latin typeface="Calibri" panose="020F0502020204030204" pitchFamily="34" charset="0"/>
                <a:cs typeface="Calibri" panose="020F0502020204030204" pitchFamily="34" charset="0"/>
              </a:rPr>
              <a:t>   its impact on hiring</a:t>
            </a:r>
            <a:br>
              <a:rPr lang="en-US" sz="3600" dirty="0">
                <a:solidFill>
                  <a:srgbClr val="002570"/>
                </a:solidFill>
                <a:latin typeface="Calibri" panose="020F0502020204030204" pitchFamily="34" charset="0"/>
                <a:cs typeface="Calibri" panose="020F0502020204030204" pitchFamily="34" charset="0"/>
              </a:rPr>
            </a:br>
            <a:endParaRPr lang="en-US" sz="3600" dirty="0">
              <a:solidFill>
                <a:srgbClr val="2E149A"/>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8600" y="1836960"/>
            <a:ext cx="8572499" cy="4411437"/>
          </a:xfrm>
        </p:spPr>
        <p:txBody>
          <a:bodyPr>
            <a:normAutofit fontScale="92500" lnSpcReduction="10000"/>
          </a:bodyPr>
          <a:lstStyle/>
          <a:p>
            <a:pPr marL="0" indent="0">
              <a:buNone/>
            </a:pPr>
            <a:r>
              <a:rPr lang="en-US" sz="2400" dirty="0"/>
              <a:t>Steps to reduce bias in hiring practices – Cont’d</a:t>
            </a:r>
          </a:p>
          <a:p>
            <a:r>
              <a:rPr lang="en-US" sz="2400" dirty="0"/>
              <a:t>Have standard interview questions – do not be informal as this can lead to bias, as hiring managers act more warmly toward candidates they unconsciously prefer and this can affect their judgement.</a:t>
            </a:r>
          </a:p>
          <a:p>
            <a:r>
              <a:rPr lang="en-US" sz="2400" dirty="0"/>
              <a:t>Set criteria for the final recommendation – it helps to have a standard scoring system for candidates that is as objective as possible. A rubric can help by spelling out what interviewers are going to assess.</a:t>
            </a:r>
          </a:p>
          <a:p>
            <a:r>
              <a:rPr lang="en-US" sz="2400" dirty="0"/>
              <a:t>Keep evaluating your bias at each stage of the hiring process – from the initial job posting through the interviews and the final recommendation.</a:t>
            </a:r>
          </a:p>
          <a:p>
            <a:r>
              <a:rPr lang="en-US" sz="2400" dirty="0"/>
              <a:t>Get honest feedback from colleagues and peers regarding your actions and behaviors in the workplace.</a:t>
            </a:r>
          </a:p>
          <a:p>
            <a:pPr marL="0" indent="0">
              <a:buNone/>
            </a:pPr>
            <a:endParaRPr lang="en-US" sz="2400" dirty="0"/>
          </a:p>
        </p:txBody>
      </p:sp>
      <p:sp>
        <p:nvSpPr>
          <p:cNvPr id="8" name="Rectangle 14"/>
          <p:cNvSpPr>
            <a:spLocks noChangeArrowheads="1"/>
          </p:cNvSpPr>
          <p:nvPr/>
        </p:nvSpPr>
        <p:spPr bwMode="auto">
          <a:xfrm>
            <a:off x="0" y="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solidFill>
                <a:schemeClr val="accent6">
                  <a:lumMod val="75000"/>
                </a:schemeClr>
              </a:solidFill>
            </a:endParaRPr>
          </a:p>
        </p:txBody>
      </p:sp>
      <p:sp>
        <p:nvSpPr>
          <p:cNvPr id="9"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sz="1400" b="1" i="1" dirty="0"/>
          </a:p>
          <a:p>
            <a:r>
              <a:rPr lang="en-US" sz="1400" b="1" i="1" dirty="0"/>
              <a:t>        “If you don’t like something, change it. If you can’t change it, change your attitude.”</a:t>
            </a:r>
            <a:endParaRPr lang="en-US" sz="1400" i="1" dirty="0"/>
          </a:p>
          <a:p>
            <a:r>
              <a:rPr lang="en-US" sz="1400" b="1" i="1" dirty="0"/>
              <a:t>							- Maya Angelou</a:t>
            </a:r>
            <a:endParaRPr lang="en-US" sz="1400" i="1" dirty="0"/>
          </a:p>
          <a:p>
            <a:pPr>
              <a:defRPr/>
            </a:pPr>
            <a:endParaRPr lang="en-US" altLang="en-US" sz="1400" dirty="0">
              <a:solidFill>
                <a:schemeClr val="accent6">
                  <a:lumMod val="75000"/>
                </a:schemeClr>
              </a:solidFill>
            </a:endParaRPr>
          </a:p>
        </p:txBody>
      </p:sp>
    </p:spTree>
    <p:extLst>
      <p:ext uri="{BB962C8B-B14F-4D97-AF65-F5344CB8AC3E}">
        <p14:creationId xmlns:p14="http://schemas.microsoft.com/office/powerpoint/2010/main" val="1337887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1" y="451147"/>
            <a:ext cx="9144000" cy="1174608"/>
          </a:xfrm>
        </p:spPr>
        <p:txBody>
          <a:bodyPr>
            <a:normAutofit fontScale="90000"/>
          </a:bodyPr>
          <a:lstStyle/>
          <a:p>
            <a:pPr algn="ctr"/>
            <a:br>
              <a:rPr lang="en-US" sz="5300" dirty="0">
                <a:solidFill>
                  <a:srgbClr val="002570"/>
                </a:solidFill>
                <a:latin typeface="Calibri" panose="020F0502020204030204" pitchFamily="34" charset="0"/>
                <a:cs typeface="Calibri" panose="020F0502020204030204" pitchFamily="34" charset="0"/>
              </a:rPr>
            </a:br>
            <a:r>
              <a:rPr lang="en-US" sz="5300" dirty="0">
                <a:solidFill>
                  <a:srgbClr val="002570"/>
                </a:solidFill>
                <a:latin typeface="Calibri" panose="020F0502020204030204" pitchFamily="34" charset="0"/>
                <a:cs typeface="Calibri" panose="020F0502020204030204" pitchFamily="34" charset="0"/>
              </a:rPr>
              <a:t> </a:t>
            </a:r>
            <a:r>
              <a:rPr lang="en-US" sz="3600" dirty="0">
                <a:solidFill>
                  <a:srgbClr val="2E149A"/>
                </a:solidFill>
                <a:latin typeface="Calibri" panose="020F0502020204030204" pitchFamily="34" charset="0"/>
                <a:cs typeface="Calibri" panose="020F0502020204030204" pitchFamily="34" charset="0"/>
              </a:rPr>
              <a:t>The Power of Implicit Bias and</a:t>
            </a:r>
            <a:br>
              <a:rPr lang="en-US" sz="3600" dirty="0">
                <a:solidFill>
                  <a:srgbClr val="2E149A"/>
                </a:solidFill>
                <a:latin typeface="Calibri" panose="020F0502020204030204" pitchFamily="34" charset="0"/>
                <a:cs typeface="Calibri" panose="020F0502020204030204" pitchFamily="34" charset="0"/>
              </a:rPr>
            </a:br>
            <a:r>
              <a:rPr lang="en-US" sz="3600" dirty="0">
                <a:solidFill>
                  <a:srgbClr val="2E149A"/>
                </a:solidFill>
                <a:latin typeface="Calibri" panose="020F0502020204030204" pitchFamily="34" charset="0"/>
                <a:cs typeface="Calibri" panose="020F0502020204030204" pitchFamily="34" charset="0"/>
              </a:rPr>
              <a:t>   its impact on hiring</a:t>
            </a:r>
            <a:br>
              <a:rPr lang="en-US" sz="3600" dirty="0">
                <a:solidFill>
                  <a:srgbClr val="002570"/>
                </a:solidFill>
                <a:latin typeface="Calibri" panose="020F0502020204030204" pitchFamily="34" charset="0"/>
                <a:cs typeface="Calibri" panose="020F0502020204030204" pitchFamily="34" charset="0"/>
              </a:rPr>
            </a:br>
            <a:endParaRPr lang="en-US" sz="3600" dirty="0">
              <a:solidFill>
                <a:srgbClr val="2E149A"/>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19892" y="1836963"/>
            <a:ext cx="8572499" cy="4411437"/>
          </a:xfrm>
        </p:spPr>
        <p:txBody>
          <a:bodyPr>
            <a:normAutofit/>
          </a:bodyPr>
          <a:lstStyle/>
          <a:p>
            <a:pPr marL="0" indent="0">
              <a:buNone/>
            </a:pPr>
            <a:endParaRPr lang="en-US" sz="2400" dirty="0"/>
          </a:p>
          <a:p>
            <a:pPr marL="0" indent="0">
              <a:buNone/>
            </a:pPr>
            <a:r>
              <a:rPr lang="en-US" sz="2400" dirty="0"/>
              <a:t>Steps to reduce bias in hiring practices – Cont’d</a:t>
            </a:r>
          </a:p>
          <a:p>
            <a:r>
              <a:rPr lang="en-US" sz="2400" dirty="0"/>
              <a:t>Consider people who are less extroverted or who have had fewer opportunities to demonstrate their capabilities.</a:t>
            </a:r>
          </a:p>
          <a:p>
            <a:r>
              <a:rPr lang="en-US" sz="2400" dirty="0"/>
              <a:t>Reduce the influence of your peers’ opinions on your hiring decisions.</a:t>
            </a:r>
          </a:p>
          <a:p>
            <a:r>
              <a:rPr lang="en-US" sz="2400" dirty="0"/>
              <a:t>Use the “flip it test” – Ask yourself if you were to swap out the underrepresented candidate with someone who you would typically hire, would you still react the same way?</a:t>
            </a:r>
          </a:p>
          <a:p>
            <a:pPr marL="0" indent="0">
              <a:buNone/>
            </a:pPr>
            <a:endParaRPr lang="en-US" sz="2400" dirty="0"/>
          </a:p>
          <a:p>
            <a:pPr marL="0" indent="0">
              <a:buNone/>
            </a:pPr>
            <a:endParaRPr lang="en-US" sz="2400" dirty="0"/>
          </a:p>
        </p:txBody>
      </p:sp>
      <p:sp>
        <p:nvSpPr>
          <p:cNvPr id="8" name="Rectangle 14"/>
          <p:cNvSpPr>
            <a:spLocks noChangeArrowheads="1"/>
          </p:cNvSpPr>
          <p:nvPr/>
        </p:nvSpPr>
        <p:spPr bwMode="auto">
          <a:xfrm>
            <a:off x="0" y="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solidFill>
                <a:schemeClr val="accent6">
                  <a:lumMod val="75000"/>
                </a:schemeClr>
              </a:solidFill>
            </a:endParaRPr>
          </a:p>
        </p:txBody>
      </p:sp>
      <p:sp>
        <p:nvSpPr>
          <p:cNvPr id="9"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sz="1400" b="1" i="1" dirty="0"/>
          </a:p>
          <a:p>
            <a:r>
              <a:rPr lang="en-US" sz="1400" b="1" i="1" dirty="0"/>
              <a:t>       </a:t>
            </a:r>
          </a:p>
          <a:p>
            <a:r>
              <a:rPr lang="en-US" sz="1400" b="1" i="1" dirty="0"/>
              <a:t>   “If your actions inspire others to dream more, learn more and become more, you are </a:t>
            </a:r>
          </a:p>
          <a:p>
            <a:r>
              <a:rPr lang="en-US" sz="1400" b="1" i="1" dirty="0"/>
              <a:t>                                                        a leader.” -  John Quincy Adams</a:t>
            </a:r>
            <a:endParaRPr lang="en-US" sz="1400" i="1" dirty="0"/>
          </a:p>
          <a:p>
            <a:r>
              <a:rPr lang="en-US" sz="1400" b="1" i="1" dirty="0"/>
              <a:t>							</a:t>
            </a:r>
            <a:endParaRPr lang="en-US" sz="1400" i="1" dirty="0"/>
          </a:p>
          <a:p>
            <a:pPr>
              <a:defRPr/>
            </a:pPr>
            <a:endParaRPr lang="en-US" altLang="en-US" sz="1400" dirty="0">
              <a:solidFill>
                <a:schemeClr val="accent6">
                  <a:lumMod val="75000"/>
                </a:schemeClr>
              </a:solidFill>
            </a:endParaRPr>
          </a:p>
        </p:txBody>
      </p:sp>
      <p:sp>
        <p:nvSpPr>
          <p:cNvPr id="4" name="AutoShape 2" descr="5 Unconscious Biases That Every Recruiter Needs to Recognize &gt; Sourcing and  Recruiting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28969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1" y="451147"/>
            <a:ext cx="9144000" cy="1174608"/>
          </a:xfrm>
        </p:spPr>
        <p:txBody>
          <a:bodyPr>
            <a:normAutofit fontScale="90000"/>
          </a:bodyPr>
          <a:lstStyle/>
          <a:p>
            <a:pPr algn="ctr"/>
            <a:br>
              <a:rPr lang="en-US" sz="5300" dirty="0">
                <a:solidFill>
                  <a:srgbClr val="002570"/>
                </a:solidFill>
                <a:latin typeface="Calibri" panose="020F0502020204030204" pitchFamily="34" charset="0"/>
                <a:cs typeface="Calibri" panose="020F0502020204030204" pitchFamily="34" charset="0"/>
              </a:rPr>
            </a:br>
            <a:r>
              <a:rPr lang="en-US" sz="5300" dirty="0">
                <a:solidFill>
                  <a:srgbClr val="002570"/>
                </a:solidFill>
                <a:latin typeface="Calibri" panose="020F0502020204030204" pitchFamily="34" charset="0"/>
                <a:cs typeface="Calibri" panose="020F0502020204030204" pitchFamily="34" charset="0"/>
              </a:rPr>
              <a:t> </a:t>
            </a:r>
            <a:r>
              <a:rPr lang="en-US" sz="3600" dirty="0">
                <a:solidFill>
                  <a:srgbClr val="2E149A"/>
                </a:solidFill>
                <a:latin typeface="Calibri" panose="020F0502020204030204" pitchFamily="34" charset="0"/>
                <a:cs typeface="Calibri" panose="020F0502020204030204" pitchFamily="34" charset="0"/>
              </a:rPr>
              <a:t>The Power of Implicit Bias and</a:t>
            </a:r>
            <a:br>
              <a:rPr lang="en-US" sz="3600" dirty="0">
                <a:solidFill>
                  <a:srgbClr val="2E149A"/>
                </a:solidFill>
                <a:latin typeface="Calibri" panose="020F0502020204030204" pitchFamily="34" charset="0"/>
                <a:cs typeface="Calibri" panose="020F0502020204030204" pitchFamily="34" charset="0"/>
              </a:rPr>
            </a:br>
            <a:r>
              <a:rPr lang="en-US" sz="3600" dirty="0">
                <a:solidFill>
                  <a:srgbClr val="2E149A"/>
                </a:solidFill>
                <a:latin typeface="Calibri" panose="020F0502020204030204" pitchFamily="34" charset="0"/>
                <a:cs typeface="Calibri" panose="020F0502020204030204" pitchFamily="34" charset="0"/>
              </a:rPr>
              <a:t>   its impact on hiring</a:t>
            </a:r>
            <a:br>
              <a:rPr lang="en-US" sz="3600" dirty="0">
                <a:solidFill>
                  <a:srgbClr val="002570"/>
                </a:solidFill>
                <a:latin typeface="Calibri" panose="020F0502020204030204" pitchFamily="34" charset="0"/>
                <a:cs typeface="Calibri" panose="020F0502020204030204" pitchFamily="34" charset="0"/>
              </a:rPr>
            </a:br>
            <a:endParaRPr lang="en-US" sz="3600" dirty="0">
              <a:solidFill>
                <a:srgbClr val="2E149A"/>
              </a:solidFill>
              <a:latin typeface="Calibri" panose="020F0502020204030204" pitchFamily="34" charset="0"/>
              <a:cs typeface="Calibri" panose="020F0502020204030204" pitchFamily="34" charset="0"/>
            </a:endParaRPr>
          </a:p>
        </p:txBody>
      </p:sp>
      <p:sp>
        <p:nvSpPr>
          <p:cNvPr id="8" name="Rectangle 14"/>
          <p:cNvSpPr>
            <a:spLocks noChangeArrowheads="1"/>
          </p:cNvSpPr>
          <p:nvPr/>
        </p:nvSpPr>
        <p:spPr bwMode="auto">
          <a:xfrm>
            <a:off x="0" y="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solidFill>
                <a:schemeClr val="accent6">
                  <a:lumMod val="75000"/>
                </a:schemeClr>
              </a:solidFill>
            </a:endParaRPr>
          </a:p>
        </p:txBody>
      </p:sp>
      <p:sp>
        <p:nvSpPr>
          <p:cNvPr id="9"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400" b="1" i="1" dirty="0"/>
              <a:t>        “To handle yourself, use your head; to handle others, use your heart.” -   Eleanor Roosevelt</a:t>
            </a:r>
            <a:endParaRPr lang="en-US" altLang="en-US" sz="1400" dirty="0">
              <a:solidFill>
                <a:schemeClr val="accent6">
                  <a:lumMod val="75000"/>
                </a:schemeClr>
              </a:solidFill>
            </a:endParaRPr>
          </a:p>
        </p:txBody>
      </p:sp>
      <p:sp>
        <p:nvSpPr>
          <p:cNvPr id="4" name="AutoShape 2" descr="5 Unconscious Biases That Every Recruiter Needs to Recognize &gt; Sourcing and  Recruiting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Content Placeholder 6"/>
          <p:cNvPicPr>
            <a:picLocks noGrp="1" noChangeAspect="1"/>
          </p:cNvPicPr>
          <p:nvPr>
            <p:ph idx="1"/>
          </p:nvPr>
        </p:nvPicPr>
        <p:blipFill>
          <a:blip r:embed="rId2"/>
          <a:stretch>
            <a:fillRect/>
          </a:stretch>
        </p:blipFill>
        <p:spPr>
          <a:xfrm>
            <a:off x="155575" y="2479292"/>
            <a:ext cx="8797616" cy="1918536"/>
          </a:xfrm>
          <a:prstGeom prst="rect">
            <a:avLst/>
          </a:prstGeom>
        </p:spPr>
      </p:pic>
      <p:sp>
        <p:nvSpPr>
          <p:cNvPr id="5" name="Rectangle 4"/>
          <p:cNvSpPr/>
          <p:nvPr/>
        </p:nvSpPr>
        <p:spPr>
          <a:xfrm>
            <a:off x="2103120" y="4824571"/>
            <a:ext cx="4572000" cy="646331"/>
          </a:xfrm>
          <a:prstGeom prst="rect">
            <a:avLst/>
          </a:prstGeom>
        </p:spPr>
        <p:txBody>
          <a:bodyPr>
            <a:spAutoFit/>
          </a:bodyPr>
          <a:lstStyle/>
          <a:p>
            <a:r>
              <a:rPr lang="en-US" dirty="0"/>
              <a:t>https://implicit.harvard.edu/implicit/takeatest.html</a:t>
            </a:r>
          </a:p>
        </p:txBody>
      </p:sp>
    </p:spTree>
    <p:extLst>
      <p:ext uri="{BB962C8B-B14F-4D97-AF65-F5344CB8AC3E}">
        <p14:creationId xmlns:p14="http://schemas.microsoft.com/office/powerpoint/2010/main" val="4280558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1" y="451147"/>
            <a:ext cx="9144000" cy="1174608"/>
          </a:xfrm>
        </p:spPr>
        <p:txBody>
          <a:bodyPr>
            <a:normAutofit fontScale="90000"/>
          </a:bodyPr>
          <a:lstStyle/>
          <a:p>
            <a:pPr algn="ctr"/>
            <a:br>
              <a:rPr lang="en-US" sz="5300" dirty="0">
                <a:solidFill>
                  <a:srgbClr val="002570"/>
                </a:solidFill>
                <a:latin typeface="Calibri" panose="020F0502020204030204" pitchFamily="34" charset="0"/>
                <a:cs typeface="Calibri" panose="020F0502020204030204" pitchFamily="34" charset="0"/>
              </a:rPr>
            </a:br>
            <a:r>
              <a:rPr lang="en-US" sz="5300" dirty="0">
                <a:solidFill>
                  <a:srgbClr val="002570"/>
                </a:solidFill>
                <a:latin typeface="Calibri" panose="020F0502020204030204" pitchFamily="34" charset="0"/>
                <a:cs typeface="Calibri" panose="020F0502020204030204" pitchFamily="34" charset="0"/>
              </a:rPr>
              <a:t> </a:t>
            </a:r>
            <a:r>
              <a:rPr lang="en-US" sz="3600" dirty="0">
                <a:solidFill>
                  <a:srgbClr val="2E149A"/>
                </a:solidFill>
                <a:latin typeface="Calibri" panose="020F0502020204030204" pitchFamily="34" charset="0"/>
                <a:cs typeface="Calibri" panose="020F0502020204030204" pitchFamily="34" charset="0"/>
              </a:rPr>
              <a:t>The Power of Implicit Bias and</a:t>
            </a:r>
            <a:br>
              <a:rPr lang="en-US" sz="3600" dirty="0">
                <a:solidFill>
                  <a:srgbClr val="2E149A"/>
                </a:solidFill>
                <a:latin typeface="Calibri" panose="020F0502020204030204" pitchFamily="34" charset="0"/>
                <a:cs typeface="Calibri" panose="020F0502020204030204" pitchFamily="34" charset="0"/>
              </a:rPr>
            </a:br>
            <a:r>
              <a:rPr lang="en-US" sz="3600" dirty="0">
                <a:solidFill>
                  <a:srgbClr val="2E149A"/>
                </a:solidFill>
                <a:latin typeface="Calibri" panose="020F0502020204030204" pitchFamily="34" charset="0"/>
                <a:cs typeface="Calibri" panose="020F0502020204030204" pitchFamily="34" charset="0"/>
              </a:rPr>
              <a:t>   its impact on hiring</a:t>
            </a:r>
            <a:br>
              <a:rPr lang="en-US" sz="3600" dirty="0">
                <a:solidFill>
                  <a:srgbClr val="002570"/>
                </a:solidFill>
                <a:latin typeface="Calibri" panose="020F0502020204030204" pitchFamily="34" charset="0"/>
                <a:cs typeface="Calibri" panose="020F0502020204030204" pitchFamily="34" charset="0"/>
              </a:rPr>
            </a:br>
            <a:endParaRPr lang="en-US" sz="3600" dirty="0">
              <a:solidFill>
                <a:srgbClr val="2E149A"/>
              </a:solidFill>
              <a:latin typeface="Calibri" panose="020F0502020204030204" pitchFamily="34" charset="0"/>
              <a:cs typeface="Calibri" panose="020F0502020204030204" pitchFamily="34" charset="0"/>
            </a:endParaRPr>
          </a:p>
        </p:txBody>
      </p:sp>
      <p:sp>
        <p:nvSpPr>
          <p:cNvPr id="8" name="Rectangle 14"/>
          <p:cNvSpPr>
            <a:spLocks noChangeArrowheads="1"/>
          </p:cNvSpPr>
          <p:nvPr/>
        </p:nvSpPr>
        <p:spPr bwMode="auto">
          <a:xfrm>
            <a:off x="0" y="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solidFill>
                <a:schemeClr val="accent6">
                  <a:lumMod val="75000"/>
                </a:schemeClr>
              </a:solidFill>
            </a:endParaRPr>
          </a:p>
        </p:txBody>
      </p:sp>
      <p:sp>
        <p:nvSpPr>
          <p:cNvPr id="9"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sz="1400" b="1" i="1" dirty="0"/>
          </a:p>
          <a:p>
            <a:r>
              <a:rPr lang="en-US" sz="1400" b="1" i="1" dirty="0"/>
              <a:t>               “We need diversity of thought in the world to face the new challenges.”</a:t>
            </a:r>
            <a:endParaRPr lang="en-US" sz="1400" i="1" dirty="0"/>
          </a:p>
          <a:p>
            <a:r>
              <a:rPr lang="en-US" sz="1400" b="1" i="1" dirty="0"/>
              <a:t>				- Tim Berners-Lee</a:t>
            </a:r>
            <a:endParaRPr lang="en-US" sz="1400" i="1" dirty="0"/>
          </a:p>
          <a:p>
            <a:pPr>
              <a:defRPr/>
            </a:pPr>
            <a:endParaRPr lang="en-US" altLang="en-US" sz="1400" dirty="0">
              <a:solidFill>
                <a:schemeClr val="accent6">
                  <a:lumMod val="75000"/>
                </a:schemeClr>
              </a:solidFill>
            </a:endParaRPr>
          </a:p>
        </p:txBody>
      </p:sp>
      <p:sp>
        <p:nvSpPr>
          <p:cNvPr id="4" name="AutoShape 2" descr="5 Unconscious Biases That Every Recruiter Needs to Recognize &gt; Sourcing and  Recruiting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a:stretch>
            <a:fillRect/>
          </a:stretch>
        </p:blipFill>
        <p:spPr>
          <a:xfrm>
            <a:off x="761189" y="2147133"/>
            <a:ext cx="1247414" cy="1668416"/>
          </a:xfrm>
          <a:prstGeom prst="rect">
            <a:avLst/>
          </a:prstGeom>
        </p:spPr>
      </p:pic>
      <p:pic>
        <p:nvPicPr>
          <p:cNvPr id="10" name="Picture 9"/>
          <p:cNvPicPr>
            <a:picLocks noChangeAspect="1"/>
          </p:cNvPicPr>
          <p:nvPr/>
        </p:nvPicPr>
        <p:blipFill>
          <a:blip r:embed="rId3"/>
          <a:stretch>
            <a:fillRect/>
          </a:stretch>
        </p:blipFill>
        <p:spPr>
          <a:xfrm>
            <a:off x="2587942" y="2179285"/>
            <a:ext cx="1256766" cy="1604113"/>
          </a:xfrm>
          <a:prstGeom prst="rect">
            <a:avLst/>
          </a:prstGeom>
        </p:spPr>
      </p:pic>
      <p:pic>
        <p:nvPicPr>
          <p:cNvPr id="11" name="Picture 10"/>
          <p:cNvPicPr>
            <a:picLocks noChangeAspect="1"/>
          </p:cNvPicPr>
          <p:nvPr/>
        </p:nvPicPr>
        <p:blipFill>
          <a:blip r:embed="rId4"/>
          <a:stretch>
            <a:fillRect/>
          </a:stretch>
        </p:blipFill>
        <p:spPr>
          <a:xfrm>
            <a:off x="4299518" y="2151017"/>
            <a:ext cx="1221786" cy="1822015"/>
          </a:xfrm>
          <a:prstGeom prst="rect">
            <a:avLst/>
          </a:prstGeom>
        </p:spPr>
      </p:pic>
      <p:pic>
        <p:nvPicPr>
          <p:cNvPr id="12" name="Picture 11"/>
          <p:cNvPicPr>
            <a:picLocks noChangeAspect="1"/>
          </p:cNvPicPr>
          <p:nvPr/>
        </p:nvPicPr>
        <p:blipFill>
          <a:blip r:embed="rId5"/>
          <a:stretch>
            <a:fillRect/>
          </a:stretch>
        </p:blipFill>
        <p:spPr>
          <a:xfrm>
            <a:off x="6086887" y="2220775"/>
            <a:ext cx="1728650" cy="1716302"/>
          </a:xfrm>
          <a:prstGeom prst="rect">
            <a:avLst/>
          </a:prstGeom>
        </p:spPr>
      </p:pic>
      <p:pic>
        <p:nvPicPr>
          <p:cNvPr id="13" name="Picture 12"/>
          <p:cNvPicPr>
            <a:picLocks noChangeAspect="1"/>
          </p:cNvPicPr>
          <p:nvPr/>
        </p:nvPicPr>
        <p:blipFill>
          <a:blip r:embed="rId6"/>
          <a:stretch>
            <a:fillRect/>
          </a:stretch>
        </p:blipFill>
        <p:spPr>
          <a:xfrm>
            <a:off x="431664" y="4119025"/>
            <a:ext cx="1176640" cy="1826426"/>
          </a:xfrm>
          <a:prstGeom prst="rect">
            <a:avLst/>
          </a:prstGeom>
        </p:spPr>
      </p:pic>
      <p:pic>
        <p:nvPicPr>
          <p:cNvPr id="14" name="Picture 13"/>
          <p:cNvPicPr>
            <a:picLocks noChangeAspect="1"/>
          </p:cNvPicPr>
          <p:nvPr/>
        </p:nvPicPr>
        <p:blipFill>
          <a:blip r:embed="rId7"/>
          <a:stretch>
            <a:fillRect/>
          </a:stretch>
        </p:blipFill>
        <p:spPr>
          <a:xfrm>
            <a:off x="2187348" y="4119025"/>
            <a:ext cx="1207430" cy="1854578"/>
          </a:xfrm>
          <a:prstGeom prst="rect">
            <a:avLst/>
          </a:prstGeom>
        </p:spPr>
      </p:pic>
      <p:pic>
        <p:nvPicPr>
          <p:cNvPr id="15" name="Picture 14"/>
          <p:cNvPicPr>
            <a:picLocks noChangeAspect="1"/>
          </p:cNvPicPr>
          <p:nvPr/>
        </p:nvPicPr>
        <p:blipFill>
          <a:blip r:embed="rId8"/>
          <a:stretch>
            <a:fillRect/>
          </a:stretch>
        </p:blipFill>
        <p:spPr>
          <a:xfrm>
            <a:off x="3696109" y="4165539"/>
            <a:ext cx="1206818" cy="1808064"/>
          </a:xfrm>
          <a:prstGeom prst="rect">
            <a:avLst/>
          </a:prstGeom>
        </p:spPr>
      </p:pic>
      <p:pic>
        <p:nvPicPr>
          <p:cNvPr id="16" name="Picture 15"/>
          <p:cNvPicPr>
            <a:picLocks noChangeAspect="1"/>
          </p:cNvPicPr>
          <p:nvPr/>
        </p:nvPicPr>
        <p:blipFill>
          <a:blip r:embed="rId9"/>
          <a:stretch>
            <a:fillRect/>
          </a:stretch>
        </p:blipFill>
        <p:spPr>
          <a:xfrm>
            <a:off x="5204258" y="4162052"/>
            <a:ext cx="1445622" cy="1872944"/>
          </a:xfrm>
          <a:prstGeom prst="rect">
            <a:avLst/>
          </a:prstGeom>
        </p:spPr>
      </p:pic>
      <p:pic>
        <p:nvPicPr>
          <p:cNvPr id="17" name="Picture 16"/>
          <p:cNvPicPr>
            <a:picLocks noChangeAspect="1"/>
          </p:cNvPicPr>
          <p:nvPr/>
        </p:nvPicPr>
        <p:blipFill>
          <a:blip r:embed="rId10"/>
          <a:stretch>
            <a:fillRect/>
          </a:stretch>
        </p:blipFill>
        <p:spPr>
          <a:xfrm>
            <a:off x="6951212" y="4162052"/>
            <a:ext cx="1262802" cy="1948950"/>
          </a:xfrm>
          <a:prstGeom prst="rect">
            <a:avLst/>
          </a:prstGeom>
        </p:spPr>
      </p:pic>
    </p:spTree>
    <p:extLst>
      <p:ext uri="{BB962C8B-B14F-4D97-AF65-F5344CB8AC3E}">
        <p14:creationId xmlns:p14="http://schemas.microsoft.com/office/powerpoint/2010/main" val="115747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83137"/>
            <a:ext cx="9144000" cy="1075334"/>
          </a:xfrm>
        </p:spPr>
        <p:txBody>
          <a:bodyPr>
            <a:normAutofit fontScale="90000"/>
          </a:bodyPr>
          <a:lstStyle/>
          <a:p>
            <a:pPr algn="ctr"/>
            <a:r>
              <a:rPr lang="en-US" dirty="0">
                <a:solidFill>
                  <a:srgbClr val="2E149A"/>
                </a:solidFill>
                <a:latin typeface="Calibri" panose="020F0502020204030204" pitchFamily="34" charset="0"/>
                <a:cs typeface="Calibri" panose="020F0502020204030204" pitchFamily="34" charset="0"/>
              </a:rPr>
              <a:t>   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3" name="Content Placeholder 2"/>
          <p:cNvSpPr>
            <a:spLocks noGrp="1"/>
          </p:cNvSpPr>
          <p:nvPr>
            <p:ph idx="1"/>
          </p:nvPr>
        </p:nvSpPr>
        <p:spPr>
          <a:xfrm>
            <a:off x="442291" y="1966854"/>
            <a:ext cx="8353840" cy="4240133"/>
          </a:xfrm>
        </p:spPr>
        <p:txBody>
          <a:bodyPr>
            <a:normAutofit/>
          </a:bodyPr>
          <a:lstStyle/>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100" dirty="0">
              <a:latin typeface="Calibri" panose="020F0502020204030204" pitchFamily="34" charset="0"/>
              <a:cs typeface="Calibri" panose="020F0502020204030204" pitchFamily="34" charset="0"/>
            </a:endParaRP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i="1" dirty="0"/>
              <a:t>    </a:t>
            </a:r>
            <a:r>
              <a:rPr lang="en-US" sz="1400" b="1" i="1" dirty="0"/>
              <a:t>“Listening without bias or distraction is the greatest value you can pay another person”</a:t>
            </a:r>
          </a:p>
          <a:p>
            <a:r>
              <a:rPr lang="en-US" sz="1400" b="1" i="1" dirty="0"/>
              <a:t>							- Denis Waitley</a:t>
            </a:r>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pic>
        <p:nvPicPr>
          <p:cNvPr id="7" name="Picture 6">
            <a:extLst>
              <a:ext uri="{FF2B5EF4-FFF2-40B4-BE49-F238E27FC236}">
                <a16:creationId xmlns:a16="http://schemas.microsoft.com/office/drawing/2014/main" id="{A782962C-AB0F-466B-B123-6D722A466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74" y="2244978"/>
            <a:ext cx="1887991" cy="3683884"/>
          </a:xfrm>
          <a:prstGeom prst="rect">
            <a:avLst/>
          </a:prstGeom>
        </p:spPr>
      </p:pic>
      <p:sp>
        <p:nvSpPr>
          <p:cNvPr id="8" name="TextBox 7">
            <a:extLst>
              <a:ext uri="{FF2B5EF4-FFF2-40B4-BE49-F238E27FC236}">
                <a16:creationId xmlns:a16="http://schemas.microsoft.com/office/drawing/2014/main" id="{F4D91D93-C154-4364-B9FC-21B665925802}"/>
              </a:ext>
            </a:extLst>
          </p:cNvPr>
          <p:cNvSpPr txBox="1"/>
          <p:nvPr/>
        </p:nvSpPr>
        <p:spPr>
          <a:xfrm>
            <a:off x="3391248" y="2205892"/>
            <a:ext cx="5200864" cy="4001095"/>
          </a:xfrm>
          <a:prstGeom prst="rect">
            <a:avLst/>
          </a:prstGeom>
          <a:noFill/>
        </p:spPr>
        <p:txBody>
          <a:bodyPr wrap="square" rtlCol="0">
            <a:spAutoFit/>
          </a:bodyPr>
          <a:lstStyle/>
          <a:p>
            <a:pPr marL="285750" indent="-285750">
              <a:buFont typeface="Arial" panose="020B0604020202020204" pitchFamily="34" charset="0"/>
              <a:buChar char="•"/>
            </a:pPr>
            <a:r>
              <a:rPr lang="en-US" sz="2400" dirty="0"/>
              <a:t>Human Resources responsible for placing highly qualified educators &amp; support staff in classrooms</a:t>
            </a:r>
          </a:p>
          <a:p>
            <a:pPr marL="285750" indent="-285750">
              <a:buFont typeface="Arial" panose="020B0604020202020204" pitchFamily="34" charset="0"/>
              <a:buChar char="•"/>
            </a:pPr>
            <a:r>
              <a:rPr lang="en-US" sz="2400" dirty="0"/>
              <a:t> The Mental Health of our employees is important</a:t>
            </a:r>
          </a:p>
          <a:p>
            <a:pPr marL="285750" indent="-285750">
              <a:buFont typeface="Arial" panose="020B0604020202020204" pitchFamily="34" charset="0"/>
              <a:buChar char="•"/>
            </a:pPr>
            <a:r>
              <a:rPr lang="en-US" sz="2400" dirty="0"/>
              <a:t>Must do better to attract more people to K-12 education</a:t>
            </a:r>
          </a:p>
          <a:p>
            <a:pPr marL="285750" indent="-285750">
              <a:buFont typeface="Arial" panose="020B0604020202020204" pitchFamily="34" charset="0"/>
              <a:buChar char="•"/>
            </a:pPr>
            <a:r>
              <a:rPr lang="en-US" sz="2400" dirty="0"/>
              <a:t>Grow your own – pipeline</a:t>
            </a:r>
          </a:p>
          <a:p>
            <a:pPr marL="285750" indent="-285750">
              <a:buFont typeface="Arial" panose="020B0604020202020204" pitchFamily="34" charset="0"/>
              <a:buChar char="•"/>
            </a:pPr>
            <a:r>
              <a:rPr lang="en-US" sz="2400" dirty="0"/>
              <a:t>Student internships</a:t>
            </a:r>
          </a:p>
          <a:p>
            <a:pPr marL="285750" indent="-285750">
              <a:buFont typeface="Arial" panose="020B0604020202020204" pitchFamily="34" charset="0"/>
              <a:buChar char="•"/>
            </a:pPr>
            <a:r>
              <a:rPr lang="en-US" sz="2400" dirty="0"/>
              <a:t>Retention strategies</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51770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83137"/>
            <a:ext cx="9144000" cy="1075334"/>
          </a:xfrm>
        </p:spPr>
        <p:txBody>
          <a:bodyPr>
            <a:normAutofit fontScale="90000"/>
          </a:bodyPr>
          <a:lstStyle/>
          <a:p>
            <a:pPr algn="ctr"/>
            <a:r>
              <a:rPr lang="en-US" dirty="0">
                <a:solidFill>
                  <a:srgbClr val="2E149A"/>
                </a:solidFill>
                <a:latin typeface="Calibri" panose="020F0502020204030204" pitchFamily="34" charset="0"/>
                <a:cs typeface="Calibri" panose="020F0502020204030204" pitchFamily="34" charset="0"/>
              </a:rPr>
              <a:t>   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3" name="Content Placeholder 2"/>
          <p:cNvSpPr>
            <a:spLocks noGrp="1"/>
          </p:cNvSpPr>
          <p:nvPr>
            <p:ph idx="1"/>
          </p:nvPr>
        </p:nvSpPr>
        <p:spPr>
          <a:xfrm>
            <a:off x="442291" y="1966854"/>
            <a:ext cx="8353840" cy="4240133"/>
          </a:xfrm>
        </p:spPr>
        <p:txBody>
          <a:bodyPr>
            <a:normAutofit/>
          </a:bodyPr>
          <a:lstStyle/>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100" dirty="0">
              <a:latin typeface="Calibri" panose="020F0502020204030204" pitchFamily="34" charset="0"/>
              <a:cs typeface="Calibri" panose="020F0502020204030204" pitchFamily="34" charset="0"/>
            </a:endParaRPr>
          </a:p>
        </p:txBody>
      </p:sp>
      <p:sp>
        <p:nvSpPr>
          <p:cNvPr id="4" name="Rectangle 14"/>
          <p:cNvSpPr>
            <a:spLocks noChangeArrowheads="1"/>
          </p:cNvSpPr>
          <p:nvPr/>
        </p:nvSpPr>
        <p:spPr bwMode="auto">
          <a:xfrm>
            <a:off x="0" y="6274863"/>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i="1" dirty="0"/>
              <a:t>    </a:t>
            </a:r>
            <a:r>
              <a:rPr lang="en-US" sz="1400" b="1" i="1" dirty="0"/>
              <a:t>“Good Leadership requires you to surround yourself with people of diverse perspectives </a:t>
            </a:r>
          </a:p>
          <a:p>
            <a:r>
              <a:rPr lang="en-US" sz="1400" b="1" i="1" dirty="0"/>
              <a:t>              who can disagree with you without fear of retaliation”   -  Doris Kearns Goodwin</a:t>
            </a:r>
          </a:p>
          <a:p>
            <a:r>
              <a:rPr lang="en-US" sz="1400" b="1" i="1" dirty="0"/>
              <a:t>						</a:t>
            </a:r>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8" name="TextBox 7">
            <a:extLst>
              <a:ext uri="{FF2B5EF4-FFF2-40B4-BE49-F238E27FC236}">
                <a16:creationId xmlns:a16="http://schemas.microsoft.com/office/drawing/2014/main" id="{F4D91D93-C154-4364-B9FC-21B665925802}"/>
              </a:ext>
            </a:extLst>
          </p:cNvPr>
          <p:cNvSpPr txBox="1"/>
          <p:nvPr/>
        </p:nvSpPr>
        <p:spPr>
          <a:xfrm>
            <a:off x="1022547" y="2075998"/>
            <a:ext cx="7494832" cy="3754874"/>
          </a:xfrm>
          <a:prstGeom prst="rect">
            <a:avLst/>
          </a:prstGeom>
          <a:noFill/>
        </p:spPr>
        <p:txBody>
          <a:bodyPr wrap="square" rtlCol="0">
            <a:spAutoFit/>
          </a:bodyPr>
          <a:lstStyle/>
          <a:p>
            <a:r>
              <a:rPr lang="en-US" sz="3200" dirty="0"/>
              <a:t>Ground Rules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Respect differences and another’s idea</a:t>
            </a:r>
          </a:p>
          <a:p>
            <a:pPr marL="285750" indent="-285750">
              <a:buFont typeface="Arial" panose="020B0604020202020204" pitchFamily="34" charset="0"/>
              <a:buChar char="•"/>
            </a:pPr>
            <a:r>
              <a:rPr lang="en-US" sz="2400" dirty="0"/>
              <a:t>Share your experiences</a:t>
            </a:r>
          </a:p>
          <a:p>
            <a:pPr marL="285750" indent="-285750">
              <a:buFont typeface="Arial" panose="020B0604020202020204" pitchFamily="34" charset="0"/>
              <a:buChar char="•"/>
            </a:pPr>
            <a:r>
              <a:rPr lang="en-US" sz="2400" dirty="0"/>
              <a:t>Listen constructively and respectively</a:t>
            </a:r>
          </a:p>
          <a:p>
            <a:pPr marL="285750" indent="-285750">
              <a:buFont typeface="Arial" panose="020B0604020202020204" pitchFamily="34" charset="0"/>
              <a:buChar char="•"/>
            </a:pPr>
            <a:r>
              <a:rPr lang="en-US" sz="2400" dirty="0"/>
              <a:t>Recognize that even if we don’t agree with it, each of us is entitled to our own perspective</a:t>
            </a:r>
          </a:p>
          <a:p>
            <a:pPr marL="285750" indent="-285750">
              <a:buFont typeface="Arial" panose="020B0604020202020204" pitchFamily="34" charset="0"/>
              <a:buChar char="•"/>
            </a:pPr>
            <a:r>
              <a:rPr lang="en-US" sz="2400" dirty="0"/>
              <a:t>Keep confidences and assume others will</a:t>
            </a:r>
          </a:p>
          <a:p>
            <a:pPr marL="285750" indent="-285750">
              <a:buFont typeface="Arial" panose="020B0604020202020204" pitchFamily="34" charset="0"/>
              <a:buChar char="•"/>
            </a:pPr>
            <a:r>
              <a:rPr lang="en-US" sz="2400" dirty="0"/>
              <a:t>Relax and be yourself!</a:t>
            </a:r>
          </a:p>
          <a:p>
            <a:pPr marL="285750" indent="-285750">
              <a:buFont typeface="Arial" panose="020B0604020202020204" pitchFamily="34" charset="0"/>
              <a:buChar char="•"/>
            </a:pPr>
            <a:r>
              <a:rPr lang="en-US" sz="2400" dirty="0"/>
              <a:t>Have fun! I know I will!</a:t>
            </a:r>
          </a:p>
        </p:txBody>
      </p:sp>
    </p:spTree>
    <p:extLst>
      <p:ext uri="{BB962C8B-B14F-4D97-AF65-F5344CB8AC3E}">
        <p14:creationId xmlns:p14="http://schemas.microsoft.com/office/powerpoint/2010/main" val="11790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83137"/>
            <a:ext cx="9144000" cy="1075334"/>
          </a:xfrm>
        </p:spPr>
        <p:txBody>
          <a:bodyPr>
            <a:normAutofit fontScale="90000"/>
          </a:bodyPr>
          <a:lstStyle/>
          <a:p>
            <a:pPr algn="ctr"/>
            <a:r>
              <a:rPr lang="en-US" dirty="0">
                <a:solidFill>
                  <a:srgbClr val="2E149A"/>
                </a:solidFill>
                <a:latin typeface="Calibri" panose="020F0502020204030204" pitchFamily="34" charset="0"/>
                <a:cs typeface="Calibri" panose="020F0502020204030204" pitchFamily="34" charset="0"/>
              </a:rPr>
              <a:t>   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3" name="Content Placeholder 2"/>
          <p:cNvSpPr>
            <a:spLocks noGrp="1"/>
          </p:cNvSpPr>
          <p:nvPr>
            <p:ph idx="1"/>
          </p:nvPr>
        </p:nvSpPr>
        <p:spPr>
          <a:xfrm>
            <a:off x="442291" y="1966854"/>
            <a:ext cx="8353840" cy="4240133"/>
          </a:xfrm>
        </p:spPr>
        <p:txBody>
          <a:bodyPr>
            <a:normAutofit/>
          </a:bodyPr>
          <a:lstStyle/>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100" dirty="0">
              <a:latin typeface="Calibri" panose="020F0502020204030204" pitchFamily="34" charset="0"/>
              <a:cs typeface="Calibri" panose="020F0502020204030204" pitchFamily="34" charset="0"/>
            </a:endParaRP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i="1" dirty="0"/>
              <a:t>    </a:t>
            </a:r>
            <a:r>
              <a:rPr lang="en-US" sz="1400" b="1" i="1" dirty="0"/>
              <a:t>“Companies that embrace diversity and inclusion in all aspects of their business statistically </a:t>
            </a:r>
          </a:p>
          <a:p>
            <a:r>
              <a:rPr lang="en-US" sz="1400" b="1" i="1" dirty="0"/>
              <a:t>                                                 outperform their peers”  -  Josh Bersin</a:t>
            </a:r>
          </a:p>
          <a:p>
            <a:r>
              <a:rPr lang="en-US" sz="1400" b="1" i="1" dirty="0"/>
              <a:t>							-</a:t>
            </a:r>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pic>
        <p:nvPicPr>
          <p:cNvPr id="9" name="Picture 8">
            <a:extLst>
              <a:ext uri="{FF2B5EF4-FFF2-40B4-BE49-F238E27FC236}">
                <a16:creationId xmlns:a16="http://schemas.microsoft.com/office/drawing/2014/main" id="{CEF5C395-08FB-49FC-AEDB-921650B9B1BF}"/>
              </a:ext>
            </a:extLst>
          </p:cNvPr>
          <p:cNvPicPr>
            <a:picLocks noChangeAspect="1"/>
          </p:cNvPicPr>
          <p:nvPr/>
        </p:nvPicPr>
        <p:blipFill>
          <a:blip r:embed="rId3"/>
          <a:stretch>
            <a:fillRect/>
          </a:stretch>
        </p:blipFill>
        <p:spPr>
          <a:xfrm>
            <a:off x="0" y="3000791"/>
            <a:ext cx="4597677" cy="2345315"/>
          </a:xfrm>
          <a:prstGeom prst="rect">
            <a:avLst/>
          </a:prstGeom>
        </p:spPr>
      </p:pic>
      <p:pic>
        <p:nvPicPr>
          <p:cNvPr id="11" name="Picture 10">
            <a:extLst>
              <a:ext uri="{FF2B5EF4-FFF2-40B4-BE49-F238E27FC236}">
                <a16:creationId xmlns:a16="http://schemas.microsoft.com/office/drawing/2014/main" id="{416A73EE-F316-4FC1-8827-C309118AE3A1}"/>
              </a:ext>
            </a:extLst>
          </p:cNvPr>
          <p:cNvPicPr>
            <a:picLocks noChangeAspect="1"/>
          </p:cNvPicPr>
          <p:nvPr/>
        </p:nvPicPr>
        <p:blipFill>
          <a:blip r:embed="rId4"/>
          <a:stretch>
            <a:fillRect/>
          </a:stretch>
        </p:blipFill>
        <p:spPr>
          <a:xfrm>
            <a:off x="4572000" y="3000791"/>
            <a:ext cx="4610261" cy="2345315"/>
          </a:xfrm>
          <a:prstGeom prst="rect">
            <a:avLst/>
          </a:prstGeom>
        </p:spPr>
      </p:pic>
      <p:sp>
        <p:nvSpPr>
          <p:cNvPr id="12" name="TextBox 11">
            <a:extLst>
              <a:ext uri="{FF2B5EF4-FFF2-40B4-BE49-F238E27FC236}">
                <a16:creationId xmlns:a16="http://schemas.microsoft.com/office/drawing/2014/main" id="{5DD878D5-EA43-4BE7-AA0D-59D45D7C00EF}"/>
              </a:ext>
            </a:extLst>
          </p:cNvPr>
          <p:cNvSpPr txBox="1"/>
          <p:nvPr/>
        </p:nvSpPr>
        <p:spPr>
          <a:xfrm>
            <a:off x="2915727" y="1966853"/>
            <a:ext cx="3260785" cy="646331"/>
          </a:xfrm>
          <a:prstGeom prst="rect">
            <a:avLst/>
          </a:prstGeom>
          <a:noFill/>
        </p:spPr>
        <p:txBody>
          <a:bodyPr wrap="square" rtlCol="0">
            <a:spAutoFit/>
          </a:bodyPr>
          <a:lstStyle/>
          <a:p>
            <a:pPr algn="ctr"/>
            <a:r>
              <a:rPr lang="en-US" dirty="0"/>
              <a:t>Department of Elementary and Secondary Data</a:t>
            </a:r>
          </a:p>
        </p:txBody>
      </p:sp>
    </p:spTree>
    <p:extLst>
      <p:ext uri="{BB962C8B-B14F-4D97-AF65-F5344CB8AC3E}">
        <p14:creationId xmlns:p14="http://schemas.microsoft.com/office/powerpoint/2010/main" val="409606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83137"/>
            <a:ext cx="9144000" cy="1075334"/>
          </a:xfrm>
        </p:spPr>
        <p:txBody>
          <a:bodyPr>
            <a:normAutofit fontScale="90000"/>
          </a:bodyPr>
          <a:lstStyle/>
          <a:p>
            <a:pPr algn="ctr"/>
            <a:r>
              <a:rPr lang="en-US" dirty="0">
                <a:solidFill>
                  <a:srgbClr val="2E149A"/>
                </a:solidFill>
                <a:latin typeface="Calibri" panose="020F0502020204030204" pitchFamily="34" charset="0"/>
                <a:cs typeface="Calibri" panose="020F0502020204030204" pitchFamily="34" charset="0"/>
              </a:rPr>
              <a:t>   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3" name="Content Placeholder 2"/>
          <p:cNvSpPr>
            <a:spLocks noGrp="1"/>
          </p:cNvSpPr>
          <p:nvPr>
            <p:ph idx="1"/>
          </p:nvPr>
        </p:nvSpPr>
        <p:spPr>
          <a:xfrm>
            <a:off x="395080" y="2008267"/>
            <a:ext cx="8353840" cy="4240133"/>
          </a:xfrm>
        </p:spPr>
        <p:txBody>
          <a:bodyPr>
            <a:normAutofit/>
          </a:bodyPr>
          <a:lstStyle/>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100" dirty="0">
              <a:latin typeface="Calibri" panose="020F0502020204030204" pitchFamily="34" charset="0"/>
              <a:cs typeface="Calibri" panose="020F0502020204030204" pitchFamily="34" charset="0"/>
            </a:endParaRP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i="1" dirty="0"/>
              <a:t>                </a:t>
            </a:r>
            <a:r>
              <a:rPr lang="en-US" sz="1400" b="1" i="1" dirty="0"/>
              <a:t>“Great leaders do what is right not what is easy”  -   Unknown</a:t>
            </a:r>
          </a:p>
          <a:p>
            <a:r>
              <a:rPr lang="en-US" sz="1400" b="1" i="1" dirty="0"/>
              <a:t>							</a:t>
            </a:r>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pic>
        <p:nvPicPr>
          <p:cNvPr id="6" name="Picture 5">
            <a:extLst>
              <a:ext uri="{FF2B5EF4-FFF2-40B4-BE49-F238E27FC236}">
                <a16:creationId xmlns:a16="http://schemas.microsoft.com/office/drawing/2014/main" id="{CE07B792-5074-4F0F-9D89-094BDDA2F571}"/>
              </a:ext>
            </a:extLst>
          </p:cNvPr>
          <p:cNvPicPr>
            <a:picLocks noChangeAspect="1"/>
          </p:cNvPicPr>
          <p:nvPr/>
        </p:nvPicPr>
        <p:blipFill>
          <a:blip r:embed="rId3"/>
          <a:stretch>
            <a:fillRect/>
          </a:stretch>
        </p:blipFill>
        <p:spPr>
          <a:xfrm>
            <a:off x="4501593" y="2849135"/>
            <a:ext cx="4148831" cy="2716777"/>
          </a:xfrm>
          <a:prstGeom prst="rect">
            <a:avLst/>
          </a:prstGeom>
        </p:spPr>
      </p:pic>
      <p:pic>
        <p:nvPicPr>
          <p:cNvPr id="9" name="Picture 8">
            <a:extLst>
              <a:ext uri="{FF2B5EF4-FFF2-40B4-BE49-F238E27FC236}">
                <a16:creationId xmlns:a16="http://schemas.microsoft.com/office/drawing/2014/main" id="{28D8A633-CD05-4038-961D-600E5CA00407}"/>
              </a:ext>
            </a:extLst>
          </p:cNvPr>
          <p:cNvPicPr>
            <a:picLocks noChangeAspect="1"/>
          </p:cNvPicPr>
          <p:nvPr/>
        </p:nvPicPr>
        <p:blipFill>
          <a:blip r:embed="rId4"/>
          <a:stretch>
            <a:fillRect/>
          </a:stretch>
        </p:blipFill>
        <p:spPr>
          <a:xfrm>
            <a:off x="200582" y="2849136"/>
            <a:ext cx="4202515" cy="2716777"/>
          </a:xfrm>
          <a:prstGeom prst="rect">
            <a:avLst/>
          </a:prstGeom>
        </p:spPr>
      </p:pic>
      <p:sp>
        <p:nvSpPr>
          <p:cNvPr id="11" name="TextBox 10">
            <a:extLst>
              <a:ext uri="{FF2B5EF4-FFF2-40B4-BE49-F238E27FC236}">
                <a16:creationId xmlns:a16="http://schemas.microsoft.com/office/drawing/2014/main" id="{9A5BA111-1070-4EA1-8CEE-CBB54EF30DE2}"/>
              </a:ext>
            </a:extLst>
          </p:cNvPr>
          <p:cNvSpPr txBox="1"/>
          <p:nvPr/>
        </p:nvSpPr>
        <p:spPr>
          <a:xfrm>
            <a:off x="3027871" y="1932317"/>
            <a:ext cx="3226279" cy="646331"/>
          </a:xfrm>
          <a:prstGeom prst="rect">
            <a:avLst/>
          </a:prstGeom>
          <a:noFill/>
        </p:spPr>
        <p:txBody>
          <a:bodyPr wrap="square" rtlCol="0">
            <a:spAutoFit/>
          </a:bodyPr>
          <a:lstStyle/>
          <a:p>
            <a:pPr algn="ctr"/>
            <a:r>
              <a:rPr lang="en-US" dirty="0"/>
              <a:t>Department of Elementary and Secondary Data</a:t>
            </a:r>
          </a:p>
        </p:txBody>
      </p:sp>
    </p:spTree>
    <p:extLst>
      <p:ext uri="{BB962C8B-B14F-4D97-AF65-F5344CB8AC3E}">
        <p14:creationId xmlns:p14="http://schemas.microsoft.com/office/powerpoint/2010/main" val="95925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83137"/>
            <a:ext cx="9144000" cy="1075334"/>
          </a:xfrm>
        </p:spPr>
        <p:txBody>
          <a:bodyPr>
            <a:normAutofit fontScale="90000"/>
          </a:bodyPr>
          <a:lstStyle/>
          <a:p>
            <a:pPr algn="ctr"/>
            <a:r>
              <a:rPr lang="en-US" dirty="0">
                <a:solidFill>
                  <a:srgbClr val="2E149A"/>
                </a:solidFill>
                <a:latin typeface="Calibri" panose="020F0502020204030204" pitchFamily="34" charset="0"/>
                <a:cs typeface="Calibri" panose="020F0502020204030204" pitchFamily="34" charset="0"/>
              </a:rPr>
              <a:t>   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3" name="Content Placeholder 2"/>
          <p:cNvSpPr>
            <a:spLocks noGrp="1"/>
          </p:cNvSpPr>
          <p:nvPr>
            <p:ph idx="1"/>
          </p:nvPr>
        </p:nvSpPr>
        <p:spPr>
          <a:xfrm>
            <a:off x="442291" y="1966854"/>
            <a:ext cx="8353840" cy="4240133"/>
          </a:xfrm>
        </p:spPr>
        <p:txBody>
          <a:bodyPr>
            <a:normAutofit/>
          </a:bodyPr>
          <a:lstStyle/>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100" dirty="0">
              <a:latin typeface="Calibri" panose="020F0502020204030204" pitchFamily="34" charset="0"/>
              <a:cs typeface="Calibri" panose="020F0502020204030204" pitchFamily="34" charset="0"/>
            </a:endParaRPr>
          </a:p>
        </p:txBody>
      </p:sp>
      <p:sp>
        <p:nvSpPr>
          <p:cNvPr id="4" name="Rectangle 14"/>
          <p:cNvSpPr>
            <a:spLocks noChangeArrowheads="1"/>
          </p:cNvSpPr>
          <p:nvPr/>
        </p:nvSpPr>
        <p:spPr bwMode="auto">
          <a:xfrm>
            <a:off x="0" y="6274863"/>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i="1" dirty="0"/>
              <a:t>                        </a:t>
            </a:r>
            <a:r>
              <a:rPr lang="en-US" sz="1400" b="1" i="1" dirty="0"/>
              <a:t>“If you have a brain you have bias”   - Unknown</a:t>
            </a:r>
          </a:p>
          <a:p>
            <a:r>
              <a:rPr lang="en-US" sz="1400" b="1" i="1" dirty="0"/>
              <a:t>							</a:t>
            </a:r>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pic>
        <p:nvPicPr>
          <p:cNvPr id="9" name="Online Media 8">
            <a:hlinkClick r:id="" action="ppaction://media"/>
            <a:extLst>
              <a:ext uri="{FF2B5EF4-FFF2-40B4-BE49-F238E27FC236}">
                <a16:creationId xmlns:a16="http://schemas.microsoft.com/office/drawing/2014/main" id="{71723ED3-19C6-4DC7-BC35-16FF9CAFC0F6}"/>
              </a:ext>
            </a:extLst>
          </p:cNvPr>
          <p:cNvPicPr>
            <a:picLocks noRot="1" noChangeAspect="1"/>
          </p:cNvPicPr>
          <p:nvPr>
            <a:videoFile r:link="rId1"/>
          </p:nvPr>
        </p:nvPicPr>
        <p:blipFill>
          <a:blip r:embed="rId4"/>
          <a:stretch>
            <a:fillRect/>
          </a:stretch>
        </p:blipFill>
        <p:spPr>
          <a:xfrm>
            <a:off x="1586065" y="2638979"/>
            <a:ext cx="5781040" cy="3251835"/>
          </a:xfrm>
          <a:prstGeom prst="rect">
            <a:avLst/>
          </a:prstGeom>
        </p:spPr>
      </p:pic>
      <p:sp>
        <p:nvSpPr>
          <p:cNvPr id="10" name="TextBox 9">
            <a:extLst>
              <a:ext uri="{FF2B5EF4-FFF2-40B4-BE49-F238E27FC236}">
                <a16:creationId xmlns:a16="http://schemas.microsoft.com/office/drawing/2014/main" id="{778D3AC3-2332-444C-9E2B-DA0760244AC3}"/>
              </a:ext>
            </a:extLst>
          </p:cNvPr>
          <p:cNvSpPr txBox="1"/>
          <p:nvPr/>
        </p:nvSpPr>
        <p:spPr>
          <a:xfrm>
            <a:off x="2991394" y="2069884"/>
            <a:ext cx="3566160" cy="523220"/>
          </a:xfrm>
          <a:prstGeom prst="rect">
            <a:avLst/>
          </a:prstGeom>
          <a:noFill/>
        </p:spPr>
        <p:txBody>
          <a:bodyPr wrap="square" rtlCol="0">
            <a:spAutoFit/>
          </a:bodyPr>
          <a:lstStyle/>
          <a:p>
            <a:r>
              <a:rPr lang="en-US" sz="2800" dirty="0"/>
              <a:t>Lilly Singh …….</a:t>
            </a:r>
          </a:p>
        </p:txBody>
      </p:sp>
    </p:spTree>
    <p:extLst>
      <p:ext uri="{BB962C8B-B14F-4D97-AF65-F5344CB8AC3E}">
        <p14:creationId xmlns:p14="http://schemas.microsoft.com/office/powerpoint/2010/main" val="130931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83137"/>
            <a:ext cx="9144000" cy="1075334"/>
          </a:xfrm>
        </p:spPr>
        <p:txBody>
          <a:bodyPr>
            <a:normAutofit fontScale="90000"/>
          </a:bodyPr>
          <a:lstStyle/>
          <a:p>
            <a:pPr algn="ctr"/>
            <a:r>
              <a:rPr lang="en-US" dirty="0">
                <a:solidFill>
                  <a:srgbClr val="2E149A"/>
                </a:solidFill>
                <a:latin typeface="Calibri" panose="020F0502020204030204" pitchFamily="34" charset="0"/>
                <a:cs typeface="Calibri" panose="020F0502020204030204" pitchFamily="34" charset="0"/>
              </a:rPr>
              <a:t>   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3" name="Content Placeholder 2"/>
          <p:cNvSpPr>
            <a:spLocks noGrp="1"/>
          </p:cNvSpPr>
          <p:nvPr>
            <p:ph idx="1"/>
          </p:nvPr>
        </p:nvSpPr>
        <p:spPr>
          <a:xfrm>
            <a:off x="442291" y="1966854"/>
            <a:ext cx="8353840" cy="4240133"/>
          </a:xfrm>
        </p:spPr>
        <p:txBody>
          <a:bodyPr>
            <a:normAutofit/>
          </a:bodyPr>
          <a:lstStyle/>
          <a:p>
            <a:pPr marL="0" indent="0">
              <a:buNone/>
            </a:pPr>
            <a:r>
              <a:rPr lang="en-US" sz="2800" dirty="0">
                <a:latin typeface="Calibri" panose="020F0502020204030204" pitchFamily="34" charset="0"/>
                <a:cs typeface="Calibri" panose="020F0502020204030204" pitchFamily="34" charset="0"/>
              </a:rPr>
              <a:t>Introduction</a:t>
            </a:r>
          </a:p>
          <a:p>
            <a:pPr marL="0" indent="0">
              <a:buNone/>
            </a:pPr>
            <a:r>
              <a:rPr lang="en-US" sz="2400" dirty="0">
                <a:latin typeface="Calibri" panose="020F0502020204030204" pitchFamily="34" charset="0"/>
                <a:cs typeface="Calibri" panose="020F0502020204030204" pitchFamily="34" charset="0"/>
              </a:rPr>
              <a:t>Implicit Bias can affect all stages of a district’s hiring process, from the initial resume review to the final decision. In the K-12 world, lack of awareness of stereotyping could be one reason for the districts that have made little progress in diversifying their work forces. </a:t>
            </a:r>
          </a:p>
          <a:p>
            <a:pPr marL="0" indent="0">
              <a:buNone/>
            </a:pPr>
            <a:r>
              <a:rPr lang="en-US" sz="2400" dirty="0">
                <a:latin typeface="Calibri" panose="020F0502020204030204" pitchFamily="34" charset="0"/>
                <a:cs typeface="Calibri" panose="020F0502020204030204" pitchFamily="34" charset="0"/>
              </a:rPr>
              <a:t>If school districts do not evaluate whether or not their hiring process is fair to everyone, people of color and other minorities may never get a fair shot to work for them.</a:t>
            </a:r>
          </a:p>
          <a:p>
            <a:pPr marL="0" indent="0">
              <a:buNone/>
            </a:pPr>
            <a:endParaRPr lang="en-US" sz="2100" dirty="0">
              <a:latin typeface="Calibri" panose="020F0502020204030204" pitchFamily="34" charset="0"/>
              <a:cs typeface="Calibri" panose="020F0502020204030204" pitchFamily="34" charset="0"/>
            </a:endParaRPr>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i="1" dirty="0"/>
              <a:t>    </a:t>
            </a:r>
            <a:r>
              <a:rPr lang="en-US" sz="1400" b="1" i="1" dirty="0"/>
              <a:t>“It doesn’t make sense to hire smart people and tell them what to do; we hire smart people </a:t>
            </a:r>
          </a:p>
          <a:p>
            <a:r>
              <a:rPr lang="en-US" sz="1400" b="1" i="1" dirty="0"/>
              <a:t>                                 so they can tell us what to do.”  -  Steve Jobs</a:t>
            </a:r>
          </a:p>
          <a:p>
            <a:r>
              <a:rPr lang="en-US" sz="1400" b="1" i="1" dirty="0"/>
              <a:t>							</a:t>
            </a:r>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Tree>
    <p:extLst>
      <p:ext uri="{BB962C8B-B14F-4D97-AF65-F5344CB8AC3E}">
        <p14:creationId xmlns:p14="http://schemas.microsoft.com/office/powerpoint/2010/main" val="303816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E14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8666"/>
            <a:ext cx="9144000" cy="1344270"/>
          </a:xfrm>
        </p:spPr>
        <p:txBody>
          <a:bodyPr>
            <a:normAutofit/>
          </a:bodyPr>
          <a:lstStyle/>
          <a:p>
            <a:pPr algn="ctr"/>
            <a:r>
              <a:rPr lang="en-US" dirty="0">
                <a:solidFill>
                  <a:srgbClr val="2E149A"/>
                </a:solidFill>
                <a:latin typeface="Calibri" panose="020F0502020204030204" pitchFamily="34" charset="0"/>
                <a:cs typeface="Calibri" panose="020F0502020204030204" pitchFamily="34" charset="0"/>
              </a:rPr>
              <a:t>  The Power of Implicit Bias and</a:t>
            </a:r>
            <a:br>
              <a:rPr lang="en-US" dirty="0">
                <a:solidFill>
                  <a:srgbClr val="2E149A"/>
                </a:solidFill>
                <a:latin typeface="Calibri" panose="020F0502020204030204" pitchFamily="34" charset="0"/>
                <a:cs typeface="Calibri" panose="020F0502020204030204" pitchFamily="34" charset="0"/>
              </a:rPr>
            </a:br>
            <a:r>
              <a:rPr lang="en-US" dirty="0">
                <a:solidFill>
                  <a:srgbClr val="2E149A"/>
                </a:solidFill>
                <a:latin typeface="Calibri" panose="020F0502020204030204" pitchFamily="34" charset="0"/>
                <a:cs typeface="Calibri" panose="020F0502020204030204" pitchFamily="34" charset="0"/>
              </a:rPr>
              <a:t>   its impact on hiring</a:t>
            </a:r>
          </a:p>
        </p:txBody>
      </p:sp>
      <p:sp>
        <p:nvSpPr>
          <p:cNvPr id="3" name="Content Placeholder 2"/>
          <p:cNvSpPr>
            <a:spLocks noGrp="1"/>
          </p:cNvSpPr>
          <p:nvPr>
            <p:ph idx="1"/>
          </p:nvPr>
        </p:nvSpPr>
        <p:spPr>
          <a:xfrm>
            <a:off x="412474" y="1938131"/>
            <a:ext cx="8239539" cy="4258918"/>
          </a:xfrm>
        </p:spPr>
        <p:txBody>
          <a:bodyPr>
            <a:normAutofit fontScale="92500" lnSpcReduction="20000"/>
          </a:bodyPr>
          <a:lstStyle/>
          <a:p>
            <a:pPr marL="0" indent="0">
              <a:buNone/>
            </a:pPr>
            <a:r>
              <a:rPr lang="en-US" sz="2800" dirty="0">
                <a:latin typeface="Calibri" panose="020F0502020204030204" pitchFamily="34" charset="0"/>
                <a:cs typeface="Calibri" panose="020F0502020204030204" pitchFamily="34" charset="0"/>
              </a:rPr>
              <a:t> Agenda</a:t>
            </a:r>
          </a:p>
          <a:p>
            <a:r>
              <a:rPr lang="en-US" sz="2800" dirty="0">
                <a:latin typeface="Calibri" panose="020F0502020204030204" pitchFamily="34" charset="0"/>
                <a:cs typeface="Calibri" panose="020F0502020204030204" pitchFamily="34" charset="0"/>
              </a:rPr>
              <a:t>Historical View</a:t>
            </a:r>
          </a:p>
          <a:p>
            <a:r>
              <a:rPr lang="en-US" sz="2800" dirty="0">
                <a:latin typeface="Calibri" panose="020F0502020204030204" pitchFamily="34" charset="0"/>
                <a:cs typeface="Calibri" panose="020F0502020204030204" pitchFamily="34" charset="0"/>
              </a:rPr>
              <a:t>What is Implicit Bias</a:t>
            </a:r>
          </a:p>
          <a:p>
            <a:r>
              <a:rPr lang="en-US" sz="2800" dirty="0">
                <a:latin typeface="Calibri" panose="020F0502020204030204" pitchFamily="34" charset="0"/>
                <a:cs typeface="Calibri" panose="020F0502020204030204" pitchFamily="34" charset="0"/>
              </a:rPr>
              <a:t>Lived experiences – share with us</a:t>
            </a:r>
          </a:p>
          <a:p>
            <a:r>
              <a:rPr lang="en-US" sz="2800" dirty="0">
                <a:latin typeface="Calibri" panose="020F0502020204030204" pitchFamily="34" charset="0"/>
                <a:cs typeface="Calibri" panose="020F0502020204030204" pitchFamily="34" charset="0"/>
              </a:rPr>
              <a:t> Bias in hiring - Video</a:t>
            </a:r>
          </a:p>
          <a:p>
            <a:r>
              <a:rPr lang="en-US" sz="2800" dirty="0">
                <a:latin typeface="Calibri" panose="020F0502020204030204" pitchFamily="34" charset="0"/>
                <a:cs typeface="Calibri" panose="020F0502020204030204" pitchFamily="34" charset="0"/>
              </a:rPr>
              <a:t>How to reduce bias in the hiring process</a:t>
            </a:r>
          </a:p>
          <a:p>
            <a:r>
              <a:rPr lang="en-US" sz="2800" dirty="0">
                <a:latin typeface="Calibri" panose="020F0502020204030204" pitchFamily="34" charset="0"/>
                <a:cs typeface="Calibri" panose="020F0502020204030204" pitchFamily="34" charset="0"/>
              </a:rPr>
              <a:t>What can you do</a:t>
            </a:r>
          </a:p>
          <a:p>
            <a:r>
              <a:rPr lang="en-US" sz="2800" dirty="0">
                <a:latin typeface="Calibri" panose="020F0502020204030204" pitchFamily="34" charset="0"/>
                <a:cs typeface="Calibri" panose="020F0502020204030204" pitchFamily="34" charset="0"/>
              </a:rPr>
              <a:t>Harvard Implicit Association Test (IAT)</a:t>
            </a:r>
          </a:p>
          <a:p>
            <a:r>
              <a:rPr lang="en-US" sz="2800" dirty="0">
                <a:latin typeface="Calibri" panose="020F0502020204030204" pitchFamily="34" charset="0"/>
                <a:cs typeface="Calibri" panose="020F0502020204030204" pitchFamily="34" charset="0"/>
              </a:rPr>
              <a:t>Good reads</a:t>
            </a:r>
          </a:p>
          <a:p>
            <a:pPr marL="0" indent="0">
              <a:buNone/>
            </a:pPr>
            <a:endParaRPr lang="en-US" dirty="0"/>
          </a:p>
        </p:txBody>
      </p:sp>
      <p:sp>
        <p:nvSpPr>
          <p:cNvPr id="4" name="Rectangle 14"/>
          <p:cNvSpPr>
            <a:spLocks noChangeArrowheads="1"/>
          </p:cNvSpPr>
          <p:nvPr/>
        </p:nvSpPr>
        <p:spPr bwMode="auto">
          <a:xfrm>
            <a:off x="0" y="6248400"/>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1400" b="1" i="1" dirty="0"/>
              <a:t>In recruiting, there are no good or bad experiences – just learning experiences!</a:t>
            </a:r>
          </a:p>
        </p:txBody>
      </p:sp>
      <p:sp>
        <p:nvSpPr>
          <p:cNvPr id="5" name="Rectangle 14"/>
          <p:cNvSpPr>
            <a:spLocks noChangeArrowheads="1"/>
          </p:cNvSpPr>
          <p:nvPr/>
        </p:nvSpPr>
        <p:spPr bwMode="auto">
          <a:xfrm>
            <a:off x="0" y="-160934"/>
            <a:ext cx="9144000" cy="609600"/>
          </a:xfrm>
          <a:prstGeom prst="rect">
            <a:avLst/>
          </a:prstGeom>
          <a:solidFill>
            <a:schemeClr val="accent6">
              <a:lumMod val="75000"/>
            </a:schemeClr>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113" y="4797426"/>
            <a:ext cx="1750540" cy="1146112"/>
          </a:xfrm>
          <a:prstGeom prst="rect">
            <a:avLst/>
          </a:prstGeom>
        </p:spPr>
      </p:pic>
    </p:spTree>
    <p:extLst>
      <p:ext uri="{BB962C8B-B14F-4D97-AF65-F5344CB8AC3E}">
        <p14:creationId xmlns:p14="http://schemas.microsoft.com/office/powerpoint/2010/main" val="4268771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PS PP Template 2018" id="{84FE4267-715B-4491-AC15-F4AA0E0B5577}" vid="{A4B80EBA-9485-4AA5-B4F2-639ED04982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TPS PP Template 2018</Template>
  <TotalTime>6972</TotalTime>
  <Words>2156</Words>
  <Application>Microsoft Office PowerPoint</Application>
  <PresentationFormat>On-screen Show (4:3)</PresentationFormat>
  <Paragraphs>218</Paragraphs>
  <Slides>24</Slides>
  <Notes>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Corbel</vt:lpstr>
      <vt:lpstr>Wingdings</vt:lpstr>
      <vt:lpstr>Banded</vt:lpstr>
      <vt:lpstr>Maspa </vt:lpstr>
      <vt:lpstr>PowerPoint Presentation</vt:lpstr>
      <vt:lpstr>   The Power of Implicit Bias and    its impact on hiring</vt:lpstr>
      <vt:lpstr>   The Power of Implicit Bias and    its impact on hiring</vt:lpstr>
      <vt:lpstr>   The Power of Implicit Bias and    its impact on hiring</vt:lpstr>
      <vt:lpstr>   The Power of Implicit Bias and    its impact on hiring</vt:lpstr>
      <vt:lpstr>   The Power of Implicit Bias and    its impact on hiring</vt:lpstr>
      <vt:lpstr>   The Power of Implicit Bias and    its impact on hiring</vt:lpstr>
      <vt:lpstr>  The Power of Implicit Bias and    its impact on hiring</vt:lpstr>
      <vt:lpstr>  The Power of Implicit Bias and    its impact on hiring</vt:lpstr>
      <vt:lpstr>  The Power of Implicit Bias and    its impact on hiring</vt:lpstr>
      <vt:lpstr>The Power of Implicit Bias and    its impact on hiring</vt:lpstr>
      <vt:lpstr>The Power of Implicit Bias and    its impact on hiring</vt:lpstr>
      <vt:lpstr>The Power of Implicit Bias and    its impact on hiring</vt:lpstr>
      <vt:lpstr>The Power of Implicit Bias and    its impact on hiring</vt:lpstr>
      <vt:lpstr>The Power of Implicit Bias and    its impact on hiring</vt:lpstr>
      <vt:lpstr>The Power of Implicit Bias and    its impact on hiring</vt:lpstr>
      <vt:lpstr>The Power of Implicit Bias and    its impact on hiring</vt:lpstr>
      <vt:lpstr>The Power of Implicit Bias and    its impact on hiring</vt:lpstr>
      <vt:lpstr>  The Power of Implicit Bias and    its impact on hiring </vt:lpstr>
      <vt:lpstr>  The Power of Implicit Bias and    its impact on hiring </vt:lpstr>
      <vt:lpstr>  The Power of Implicit Bias and    its impact on hiring </vt:lpstr>
      <vt:lpstr>  The Power of Implicit Bias and    its impact on hiring </vt:lpstr>
      <vt:lpstr>  The Power of Implicit Bias and    its impact on hiring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Cabral</dc:creator>
  <cp:lastModifiedBy>Cheryl Butts</cp:lastModifiedBy>
  <cp:revision>164</cp:revision>
  <cp:lastPrinted>2023-10-26T15:36:02Z</cp:lastPrinted>
  <dcterms:created xsi:type="dcterms:W3CDTF">2018-09-13T13:34:05Z</dcterms:created>
  <dcterms:modified xsi:type="dcterms:W3CDTF">2023-10-27T12:35:06Z</dcterms:modified>
</cp:coreProperties>
</file>