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A7B41-4414-49D9-9A26-73E1E8F01A26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85698-7724-4027-B38A-90AD150B2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3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22660-F8F3-45D7-B946-CADEB3749BF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5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22660-F8F3-45D7-B946-CADEB3749BF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393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Mid-year non-renewals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22660-F8F3-45D7-B946-CADEB3749BF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1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0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9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9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5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4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1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9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4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79007-0B89-4ADC-A4A0-64A1A75D5C6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F66B-CD85-452F-B0B0-D736780E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7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M.A.S.P.A.</a:t>
            </a:r>
            <a:br>
              <a:rPr lang="en-US" dirty="0" smtClean="0"/>
            </a:br>
            <a:r>
              <a:rPr lang="en-US" dirty="0" smtClean="0"/>
              <a:t>January 26,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en-US" dirty="0" smtClean="0"/>
              <a:t>Atty. Michael J. Long</a:t>
            </a:r>
          </a:p>
          <a:p>
            <a:r>
              <a:rPr lang="en-US" dirty="0" smtClean="0"/>
              <a:t>Long &amp; DiPietro, LLP</a:t>
            </a:r>
          </a:p>
          <a:p>
            <a:r>
              <a:rPr lang="en-US" dirty="0" smtClean="0"/>
              <a:t>175 Derby St., Unit 17</a:t>
            </a:r>
          </a:p>
          <a:p>
            <a:r>
              <a:rPr lang="en-US" dirty="0" smtClean="0"/>
              <a:t>Hingham, MA 02043</a:t>
            </a:r>
          </a:p>
          <a:p>
            <a:r>
              <a:rPr lang="en-US" dirty="0" smtClean="0"/>
              <a:t>1-781-749-0021</a:t>
            </a:r>
          </a:p>
          <a:p>
            <a:r>
              <a:rPr lang="en-US" dirty="0" smtClean="0"/>
              <a:t>mlong@long-law.com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060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Take-Aways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/>
              <a:t> Assume all time worked counts for PTS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Meticulously keep track of time</a:t>
            </a:r>
          </a:p>
          <a:p>
            <a:pPr>
              <a:buBlip>
                <a:blip r:embed="rId2"/>
              </a:buBlip>
            </a:pPr>
            <a:r>
              <a:rPr lang="en-US" sz="3200" dirty="0" smtClean="0"/>
              <a:t> If you have any doubts, non-renew no later than the end of the second year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Make sure evaluation and CBA requirements followed</a:t>
            </a:r>
          </a:p>
          <a:p>
            <a:pPr lvl="1">
              <a:buBlip>
                <a:blip r:embed="rId2"/>
              </a:buBlip>
            </a:pPr>
            <a:r>
              <a:rPr lang="en-US" sz="2800" dirty="0"/>
              <a:t>Tough choices when possible claims of retaliation or </a:t>
            </a:r>
            <a:r>
              <a:rPr lang="en-US" sz="2800" dirty="0" smtClean="0"/>
              <a:t>discrimination</a:t>
            </a:r>
          </a:p>
          <a:p>
            <a:pPr>
              <a:buBlip>
                <a:blip r:embed="rId2"/>
              </a:buBlip>
            </a:pPr>
            <a:r>
              <a:rPr lang="en-US" sz="3200" dirty="0" smtClean="0"/>
              <a:t> Choose your arbitrator wisely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74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Time’s Up!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Sexual Harassment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90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Law: MGL, c.151B, sec 4,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Sec. 4 (1) similar to Feds:</a:t>
            </a:r>
          </a:p>
          <a:p>
            <a:pPr lvl="1"/>
            <a:r>
              <a:rPr lang="en-US" dirty="0" smtClean="0"/>
              <a:t>Unlawful to discriminate BECAUSE of race, color, creed, N/O, sex, gender identity, sexual orientation [except pedophiles] in:</a:t>
            </a:r>
          </a:p>
          <a:p>
            <a:pPr lvl="2"/>
            <a:r>
              <a:rPr lang="en-US" dirty="0" smtClean="0"/>
              <a:t> Hiring or employment</a:t>
            </a:r>
          </a:p>
          <a:p>
            <a:pPr lvl="2"/>
            <a:r>
              <a:rPr lang="en-US" dirty="0" smtClean="0"/>
              <a:t>Barring or discharge</a:t>
            </a:r>
          </a:p>
          <a:p>
            <a:pPr lvl="2"/>
            <a:r>
              <a:rPr lang="en-US" dirty="0" smtClean="0"/>
              <a:t>Discriminate in compensation, terms, conditions/privileges UNLESS:</a:t>
            </a:r>
          </a:p>
          <a:p>
            <a:pPr lvl="3"/>
            <a:r>
              <a:rPr lang="en-US" dirty="0" smtClean="0"/>
              <a:t>  BFOQ </a:t>
            </a:r>
          </a:p>
          <a:p>
            <a:pPr lvl="1"/>
            <a:r>
              <a:rPr lang="en-US" dirty="0" smtClean="0"/>
              <a:t>Statute establishes individual liability for employer and “any person”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Harassment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Sexual harassment prohibited by MGL, c.151B,sec, 4(1)</a:t>
            </a:r>
          </a:p>
          <a:p>
            <a:pPr lvl="1"/>
            <a:r>
              <a:rPr lang="en-US" dirty="0" smtClean="0"/>
              <a:t>Quid pro quo</a:t>
            </a:r>
          </a:p>
          <a:p>
            <a:pPr lvl="1"/>
            <a:r>
              <a:rPr lang="en-US" dirty="0" smtClean="0"/>
              <a:t>Hostile environment</a:t>
            </a:r>
          </a:p>
          <a:p>
            <a:pPr lvl="2"/>
            <a:r>
              <a:rPr lang="en-US" dirty="0" smtClean="0"/>
              <a:t>Unwelcome, intimidating, pervasive from an objective and subjective perspective; impedes employee’s full participation in the work place or interferes with performance</a:t>
            </a:r>
          </a:p>
          <a:p>
            <a:pPr lvl="3"/>
            <a:r>
              <a:rPr lang="en-US" dirty="0" smtClean="0"/>
              <a:t>Watch isolated remarks/single incident cases</a:t>
            </a:r>
          </a:p>
          <a:p>
            <a:pPr lvl="3"/>
            <a:r>
              <a:rPr lang="en-US" dirty="0" smtClean="0"/>
              <a:t>Employer vicariously liable for action of employees</a:t>
            </a:r>
          </a:p>
          <a:p>
            <a:pPr lvl="3"/>
            <a:r>
              <a:rPr lang="en-US" dirty="0" smtClean="0"/>
              <a:t>Employees can be personally liable for discriminatory action, aiding/abetting or not acting to stop behavior of others</a:t>
            </a:r>
          </a:p>
          <a:p>
            <a:pPr lvl="4"/>
            <a:r>
              <a:rPr lang="en-US" dirty="0" smtClean="0"/>
              <a:t>If </a:t>
            </a:r>
            <a:r>
              <a:rPr lang="en-US" dirty="0" err="1" smtClean="0"/>
              <a:t>ee</a:t>
            </a:r>
            <a:r>
              <a:rPr lang="en-US" dirty="0" smtClean="0"/>
              <a:t> has knowledge, has obligation and authority to investigate/act, intentionally fails to take action and contributes to victim’s  injury by failing to act</a:t>
            </a:r>
          </a:p>
          <a:p>
            <a:pPr marL="1828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harassment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MGL, c.151B, sec. (1) 18:</a:t>
            </a:r>
          </a:p>
          <a:p>
            <a:pPr lvl="1"/>
            <a:r>
              <a:rPr lang="en-US" dirty="0" smtClean="0"/>
              <a:t>Sexual advances, requests for sexual favors </a:t>
            </a:r>
          </a:p>
          <a:p>
            <a:pPr lvl="1"/>
            <a:r>
              <a:rPr lang="en-US" dirty="0" smtClean="0"/>
              <a:t> other verbal or physical conduct of a sexual nature when</a:t>
            </a:r>
          </a:p>
          <a:p>
            <a:pPr lvl="2"/>
            <a:r>
              <a:rPr lang="en-US" dirty="0" smtClean="0"/>
              <a:t>(a) submission /rejection is made explicitly or implicitly a term of employment or as a basis for employment decisions </a:t>
            </a:r>
          </a:p>
          <a:p>
            <a:pPr lvl="3"/>
            <a:r>
              <a:rPr lang="en-US" dirty="0" smtClean="0"/>
              <a:t>AKA “quid pro quo” harassment</a:t>
            </a:r>
          </a:p>
          <a:p>
            <a:pPr lvl="2"/>
            <a:r>
              <a:rPr lang="en-US" dirty="0" smtClean="0"/>
              <a:t>(b) such advances etc., have the purpose or effect of unreasonably interfering with an individual’s  work performance by creating  a hostile, humiliating, intimidating or sexually offensive work environment </a:t>
            </a:r>
          </a:p>
          <a:p>
            <a:pPr lvl="3"/>
            <a:r>
              <a:rPr lang="en-US" dirty="0" smtClean="0"/>
              <a:t>AKA “hostile environment” cases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Objectionable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Inappropriate touching, epithets, jokes/gossip of a sexual nature, requests for sex, displaying sexually suggestive photos/objects, leering, whistling, sexual gestures</a:t>
            </a:r>
          </a:p>
          <a:p>
            <a:pPr lvl="1"/>
            <a:r>
              <a:rPr lang="en-US" dirty="0" smtClean="0"/>
              <a:t>Sexual desire not the issue:  same gender harassment actionable. </a:t>
            </a:r>
            <a:r>
              <a:rPr lang="en-US" u="sng" dirty="0" smtClean="0"/>
              <a:t>Melynchenko v. 84 Lumber Co.</a:t>
            </a:r>
            <a:r>
              <a:rPr lang="en-US" dirty="0" smtClean="0"/>
              <a:t>, 424 Mass. 285 (1997)(Male supervisor harasses male employees with crude “shop talk”; termination after complaints and transfer, refusal to sign release.)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Unwelcome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Not all conduct is actionable</a:t>
            </a:r>
          </a:p>
          <a:p>
            <a:r>
              <a:rPr lang="en-US" dirty="0" smtClean="0"/>
              <a:t>Must be “unwelcome”</a:t>
            </a:r>
          </a:p>
          <a:p>
            <a:pPr lvl="1"/>
            <a:r>
              <a:rPr lang="en-US" dirty="0" smtClean="0"/>
              <a:t>Trouble with cases in which victim willingly participates:  </a:t>
            </a:r>
            <a:r>
              <a:rPr lang="en-US" u="sng" dirty="0" smtClean="0"/>
              <a:t>Ramsdell v. Western Mass. Bus Lines</a:t>
            </a:r>
            <a:r>
              <a:rPr lang="en-US" dirty="0" smtClean="0"/>
              <a:t>, 415 Mass. 673 (1993) (Office charged with sexual banter, victim voluntarily participated ; subsequently filed a complaint but did not prevail.)</a:t>
            </a:r>
          </a:p>
          <a:p>
            <a:pPr lvl="2"/>
            <a:r>
              <a:rPr lang="en-US" dirty="0" smtClean="0"/>
              <a:t>Victim need not complain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2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 for evaluating conduct/language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Severe/pervasive</a:t>
            </a:r>
          </a:p>
          <a:p>
            <a:pPr lvl="1"/>
            <a:r>
              <a:rPr lang="en-US" dirty="0" smtClean="0"/>
              <a:t>A “steady barrage of opprobrious sexual comment”</a:t>
            </a:r>
          </a:p>
          <a:p>
            <a:pPr lvl="2"/>
            <a:r>
              <a:rPr lang="en-US" dirty="0" smtClean="0"/>
              <a:t>Generally, an isolated remark is not enough</a:t>
            </a:r>
          </a:p>
          <a:p>
            <a:r>
              <a:rPr lang="en-US" dirty="0" smtClean="0"/>
              <a:t>Must be subjectively </a:t>
            </a:r>
            <a:r>
              <a:rPr lang="en-US" b="1" dirty="0" smtClean="0"/>
              <a:t>and</a:t>
            </a:r>
            <a:r>
              <a:rPr lang="en-US" dirty="0" smtClean="0"/>
              <a:t> objectively offensive, humiliating etc.,: Ramsdell</a:t>
            </a:r>
            <a:r>
              <a:rPr lang="en-US" u="sng" dirty="0" smtClean="0"/>
              <a:t> </a:t>
            </a:r>
          </a:p>
          <a:p>
            <a:r>
              <a:rPr lang="en-US" dirty="0" smtClean="0"/>
              <a:t>Title VII: Need not prove psychological harm where conduct is pervasive, </a:t>
            </a:r>
            <a:r>
              <a:rPr lang="en-US" u="sng" dirty="0" smtClean="0"/>
              <a:t>Harris v. Forklift Systems</a:t>
            </a:r>
            <a:r>
              <a:rPr lang="en-US" dirty="0" smtClean="0"/>
              <a:t>,   510 U.S.  17 (1993)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2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Standards- Burden of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Complaint’s prima facie case:  show unlawful discrimination by direct or indirect/circumstantial evidence</a:t>
            </a:r>
          </a:p>
          <a:p>
            <a:pPr lvl="2"/>
            <a:r>
              <a:rPr lang="en-US" dirty="0" smtClean="0"/>
              <a:t>Direct evidence: “inescapable or highly probable inference”</a:t>
            </a:r>
          </a:p>
          <a:p>
            <a:r>
              <a:rPr lang="en-US" dirty="0" smtClean="0"/>
              <a:t>Where no direct evidence use </a:t>
            </a:r>
            <a:r>
              <a:rPr lang="en-US" u="sng" dirty="0" smtClean="0"/>
              <a:t>McDonnell-Douglass </a:t>
            </a:r>
            <a:r>
              <a:rPr lang="en-US" dirty="0" smtClean="0"/>
              <a:t>three part test: 1) complainant meets prima facie case then, 2) ER must then articulate a legitimate, non-discriminatory reason” for adverse action; 3) EE must then prove offered motive is a pretext</a:t>
            </a:r>
          </a:p>
          <a:p>
            <a:r>
              <a:rPr lang="en-US" dirty="0" smtClean="0"/>
              <a:t>Problem is mixed motive cases: legitimate and illegitimate reasons for decision</a:t>
            </a:r>
          </a:p>
          <a:p>
            <a:pPr lvl="2"/>
            <a:r>
              <a:rPr lang="en-US" dirty="0" smtClean="0"/>
              <a:t>Complainant must show proscribed factor played a part, then ER must show  there was a lawful reason AND would have made the same decision  even without improper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Employer liability for acts of supervisors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 smtClean="0"/>
              <a:t>151B holds employer liable for acts of managers and supervisors</a:t>
            </a:r>
          </a:p>
          <a:p>
            <a:pPr lvl="1"/>
            <a:r>
              <a:rPr lang="en-US" u="sng" dirty="0" smtClean="0"/>
              <a:t>College-Town v. MCAD</a:t>
            </a:r>
            <a:r>
              <a:rPr lang="en-US" dirty="0" smtClean="0"/>
              <a:t>, 400 Mass. 156 (1987)</a:t>
            </a:r>
          </a:p>
          <a:p>
            <a:pPr lvl="1"/>
            <a:r>
              <a:rPr lang="en-US" dirty="0" smtClean="0"/>
              <a:t>STUDENT PRESENTATION</a:t>
            </a:r>
          </a:p>
          <a:p>
            <a:pPr lvl="2"/>
            <a:r>
              <a:rPr lang="en-US" dirty="0" smtClean="0"/>
              <a:t> Even where ER does not have knowledge of improper pattern of behavior by supervisor, ER can be held liable on vicarious liability theory; pattern of behavior over several months followed by complaint to HR; poor investigation; promotion denied; refusal of transfer offer followed by termination; supervisor need not have hire/fire/transfer/promotion authority; EE not required to protest directly to offending supervisor; MCAD can award emotional distress damages</a:t>
            </a:r>
          </a:p>
          <a:p>
            <a:pPr lvl="3"/>
            <a:r>
              <a:rPr lang="en-US" dirty="0" smtClean="0"/>
              <a:t>But, cf.: </a:t>
            </a:r>
            <a:r>
              <a:rPr lang="en-US" u="sng" dirty="0" smtClean="0"/>
              <a:t>Meritor Sav. Bank v. Vinson</a:t>
            </a:r>
            <a:r>
              <a:rPr lang="en-US" dirty="0" smtClean="0"/>
              <a:t>, 477 U.S. 57 (1986) (No automatic ER liability  under federal law for acts of supervisor.)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Bilbo and Plymouth Public Schools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Final Chapter in PTS/Maternity Leave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2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Law: Supervisor’s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Vance v. Ball State Univ.</a:t>
            </a:r>
            <a:r>
              <a:rPr lang="en-US" dirty="0" smtClean="0"/>
              <a:t>, 520 U.S. ___(2013)</a:t>
            </a:r>
          </a:p>
          <a:p>
            <a:pPr lvl="1"/>
            <a:r>
              <a:rPr lang="en-US" dirty="0" smtClean="0"/>
              <a:t>Very different from MA law; much narrower</a:t>
            </a:r>
          </a:p>
          <a:p>
            <a:pPr lvl="1"/>
            <a:r>
              <a:rPr lang="en-US" dirty="0" smtClean="0"/>
              <a:t>Vicarious liability imputed to employer in Title VII case only if  Supervisor has “ the power to hire, fire, demote, promote, transfer or discipline and employee</a:t>
            </a:r>
          </a:p>
          <a:p>
            <a:r>
              <a:rPr lang="en-US" dirty="0" smtClean="0"/>
              <a:t>Federal courts no place for a plaintiff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Employer liability for acts of other 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MCAD cases suggest ER can be liable for action of non-supervisory employees/co-workers when:</a:t>
            </a:r>
          </a:p>
          <a:p>
            <a:pPr lvl="1"/>
            <a:r>
              <a:rPr lang="en-US" dirty="0" smtClean="0"/>
              <a:t>ER knew or should have known of harassment</a:t>
            </a:r>
          </a:p>
          <a:p>
            <a:pPr lvl="1"/>
            <a:r>
              <a:rPr lang="en-US" dirty="0" smtClean="0"/>
              <a:t>Fails to take prompt, effective  and reasonable remedial action</a:t>
            </a:r>
          </a:p>
          <a:p>
            <a:r>
              <a:rPr lang="en-US" dirty="0" smtClean="0"/>
              <a:t>What about non-employee harassers?</a:t>
            </a:r>
          </a:p>
          <a:p>
            <a:pPr lvl="1"/>
            <a:r>
              <a:rPr lang="en-US" dirty="0" smtClean="0"/>
              <a:t>Vendors, guests, on site workers?</a:t>
            </a:r>
          </a:p>
          <a:p>
            <a:pPr lvl="2"/>
            <a:r>
              <a:rPr lang="en-US" dirty="0" smtClean="0"/>
              <a:t>Does ER have a right to control access to property??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Constructive discharge/Transfer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MA law historically not recognize CD as cause of action in employment cases, but </a:t>
            </a:r>
            <a:r>
              <a:rPr lang="en-US" u="sng" dirty="0" smtClean="0"/>
              <a:t>GTE Prod. Co.,</a:t>
            </a:r>
            <a:r>
              <a:rPr lang="en-US" dirty="0" smtClean="0"/>
              <a:t> 421 Mass. 22 (1995) suggests:</a:t>
            </a:r>
          </a:p>
          <a:p>
            <a:pPr lvl="2"/>
            <a:r>
              <a:rPr lang="en-US" dirty="0" smtClean="0"/>
              <a:t>New/changed working conditions so difficult or unpleasant that a reasonable person in the EE’s shoes would have felt compelled to resign</a:t>
            </a:r>
          </a:p>
          <a:p>
            <a:pPr lvl="1"/>
            <a:r>
              <a:rPr lang="en-US" dirty="0" smtClean="0"/>
              <a:t>MCAD takes view that CD is not an element of SH, but can be relevant to damages claim</a:t>
            </a:r>
          </a:p>
          <a:p>
            <a:pPr lvl="1"/>
            <a:r>
              <a:rPr lang="en-US" dirty="0" smtClean="0"/>
              <a:t>Could also be alleged that discriminatory environment was not or did not change after complaint</a:t>
            </a:r>
          </a:p>
          <a:p>
            <a:pPr lvl="2"/>
            <a:r>
              <a:rPr lang="en-US" dirty="0" smtClean="0"/>
              <a:t>The longer the offensive behavior persists, the more likely a CD claim can be established</a:t>
            </a:r>
          </a:p>
          <a:p>
            <a:r>
              <a:rPr lang="en-US" dirty="0" smtClean="0"/>
              <a:t>Transfers are not the answer: see </a:t>
            </a:r>
            <a:r>
              <a:rPr lang="en-US" u="sng" dirty="0" smtClean="0"/>
              <a:t>College-Town</a:t>
            </a:r>
            <a:r>
              <a:rPr lang="en-US" dirty="0" smtClean="0"/>
              <a:t> and </a:t>
            </a:r>
            <a:r>
              <a:rPr lang="en-US" u="sng" dirty="0" smtClean="0"/>
              <a:t>Kelley v. Comm. of Mass./DCR, </a:t>
            </a:r>
            <a:r>
              <a:rPr lang="en-US" dirty="0" smtClean="0"/>
              <a:t>Ma. Superior  Ct., No.2007-1910;  transfer reviewed on totality of circumstances and can be considered  adverse action even if lateral; avoid specter of punishing the victim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Mass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u="sng" dirty="0" smtClean="0"/>
              <a:t>Brockton</a:t>
            </a:r>
            <a:r>
              <a:rPr lang="en-US" dirty="0" smtClean="0"/>
              <a:t>, 423 Mass  7 (1996): Use of accumulated sick leave for pregnancy/child birth required; teachers who requested leave while earlier case pending entitled to retro active payment/use of sick leave</a:t>
            </a:r>
          </a:p>
          <a:p>
            <a:r>
              <a:rPr lang="en-US" u="sng" dirty="0" smtClean="0"/>
              <a:t>Lynn Teachers Union</a:t>
            </a:r>
            <a:r>
              <a:rPr lang="en-US" dirty="0" smtClean="0"/>
              <a:t>, 406 Mass 515 (1990): CBA seniority system illegally punishes teachers subjected to improper maternity leave policy requiring, in 1962, resignation of pregnant, non-tenured, teachers. Seniority clause defining term as “consecutive years of service”;  Post Prop 2 ½ SC unilaterally voted to credit them with service time later, union grieved and won at arbitration; MCAD and court overturn, conclude </a:t>
            </a:r>
            <a:r>
              <a:rPr lang="en-US" dirty="0" err="1" smtClean="0"/>
              <a:t>cba</a:t>
            </a:r>
            <a:r>
              <a:rPr lang="en-US" dirty="0" smtClean="0"/>
              <a:t> language not facially neutral/bona fide seniority system</a:t>
            </a:r>
          </a:p>
          <a:p>
            <a:r>
              <a:rPr lang="en-US" u="sng" dirty="0" err="1" smtClean="0"/>
              <a:t>Blanchette</a:t>
            </a:r>
            <a:r>
              <a:rPr lang="en-US" u="sng" dirty="0" smtClean="0"/>
              <a:t> v. Westwood, </a:t>
            </a:r>
            <a:r>
              <a:rPr lang="en-US" dirty="0" smtClean="0"/>
              <a:t>427 Mass 176 (1998) Teacher w/o PTS non-renewed  in year after  complaint of sexual harassment against Principal; files grievance and prevails at arbitration; files again at MCAD. No bar to two bites at two separate apples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How does a protected break in service affect time required to attain PTS?</a:t>
            </a:r>
          </a:p>
        </p:txBody>
      </p:sp>
      <p:pic>
        <p:nvPicPr>
          <p:cNvPr id="1028" name="Picture 4" descr="C:\Users\Kelly\AppData\Local\Microsoft\Windows\Temporary Internet Files\Content.IE5\307OUOBG\Question-Girl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36" y="3048000"/>
            <a:ext cx="2896064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elly\AppData\Local\Microsoft\Windows\Temporary Internet Files\Content.IE5\URJRAM7C\Question-Gu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0"/>
            <a:ext cx="2978944" cy="328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742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Hired March 2008</a:t>
            </a:r>
          </a:p>
          <a:p>
            <a:r>
              <a:rPr lang="en-US" dirty="0" smtClean="0"/>
              <a:t>2008-2009:  Partial year (60-day maternity leave)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2009-2010:  Full year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2010-2011:  Full year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Union: PTS June 2011 OR day 61 of 2011-2012 </a:t>
            </a:r>
          </a:p>
          <a:p>
            <a:r>
              <a:rPr lang="en-US" dirty="0" smtClean="0"/>
              <a:t>2011-2012:  Partial year (56-day maternity leave)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2012-2013:  Full year</a:t>
            </a:r>
          </a:p>
          <a:p>
            <a:r>
              <a:rPr lang="en-US" dirty="0" smtClean="0"/>
              <a:t>May 31, 2013 non-renewed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District: Would have attained PTS end of 2012-2013 school year if not non-renewed</a:t>
            </a:r>
          </a:p>
        </p:txBody>
      </p:sp>
    </p:spTree>
    <p:extLst>
      <p:ext uri="{BB962C8B-B14F-4D97-AF65-F5344CB8AC3E}">
        <p14:creationId xmlns:p14="http://schemas.microsoft.com/office/powerpoint/2010/main" val="13483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Procedural History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Filed for arbitration under G.L. c. 71, § 42</a:t>
            </a:r>
          </a:p>
          <a:p>
            <a:pPr lvl="1"/>
            <a:r>
              <a:rPr lang="en-US" sz="2800" dirty="0" smtClean="0"/>
              <a:t>Superior Court stayed arbitration</a:t>
            </a:r>
          </a:p>
          <a:p>
            <a:pPr lvl="1"/>
            <a:r>
              <a:rPr lang="en-US" sz="2800" dirty="0" smtClean="0"/>
              <a:t>Appeals Court:  </a:t>
            </a:r>
            <a:r>
              <a:rPr lang="en-US" sz="2800" dirty="0"/>
              <a:t>Post-ERA, arbitration is the “sole remedy for all dismissals.”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9" descr="C:\Users\Kelly\AppData\Local\Microsoft\Windows\Temporary Internet Files\Content.IE5\307OUOBG\20100716200734_3012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33800"/>
            <a:ext cx="4481513" cy="292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07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Arbitration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Bilbo earned PTS on day 61 of year 4</a:t>
            </a:r>
          </a:p>
          <a:p>
            <a:pPr lvl="1"/>
            <a:r>
              <a:rPr lang="en-US" sz="2800" dirty="0" smtClean="0"/>
              <a:t>Tacked on 60 days in fourth year to make up for 60-day leave in first year</a:t>
            </a:r>
          </a:p>
          <a:p>
            <a:r>
              <a:rPr lang="en-US" sz="3200" dirty="0" smtClean="0"/>
              <a:t>State law leaves open the question of how to handle breaks in service </a:t>
            </a:r>
          </a:p>
          <a:p>
            <a:pPr marL="182880" lvl="1"/>
            <a:r>
              <a:rPr lang="en-US" sz="3200" dirty="0"/>
              <a:t>FMLA</a:t>
            </a:r>
            <a:r>
              <a:rPr lang="en-US" sz="2800" dirty="0"/>
              <a:t> balance:  cannot lose benefits already attained or accrue benefits</a:t>
            </a:r>
          </a:p>
          <a:p>
            <a:pPr lvl="1"/>
            <a:r>
              <a:rPr lang="en-US" sz="2800" dirty="0" smtClean="0"/>
              <a:t>Boulanger:  FMLA requires credit for time worked</a:t>
            </a:r>
          </a:p>
          <a:p>
            <a:pPr lvl="1"/>
            <a:r>
              <a:rPr lang="en-US" sz="2800" dirty="0" smtClean="0"/>
              <a:t>1996 Wage and Hour Opinion:  If probation based on hours or days worked, can tack on that time</a:t>
            </a:r>
          </a:p>
          <a:p>
            <a:pPr lvl="1"/>
            <a:r>
              <a:rPr lang="en-US" sz="2800" dirty="0" smtClean="0"/>
              <a:t>Boulanger:  MA PTS after 540 days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9032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elly\AppData\Local\Microsoft\Windows\Temporary Internet Files\Content.IE5\TOFKA1KL\depositphotos_5986153-Hands-tear-pape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"/>
            <a:ext cx="25527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Tacking-On 60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Decision </a:t>
            </a:r>
            <a:r>
              <a:rPr lang="en-US" sz="3000" dirty="0"/>
              <a:t>upends statutory </a:t>
            </a:r>
            <a:r>
              <a:rPr lang="en-US" sz="3000" dirty="0" smtClean="0"/>
              <a:t>framework</a:t>
            </a:r>
          </a:p>
          <a:p>
            <a:r>
              <a:rPr lang="en-US" sz="3000" dirty="0" smtClean="0"/>
              <a:t>Teachers </a:t>
            </a:r>
            <a:r>
              <a:rPr lang="en-US" sz="3000" dirty="0"/>
              <a:t>will have different dates when eligible for PTS</a:t>
            </a:r>
          </a:p>
          <a:p>
            <a:pPr lvl="1"/>
            <a:r>
              <a:rPr lang="en-US" sz="2600" dirty="0" smtClean="0"/>
              <a:t>Unclear when non-renewal </a:t>
            </a:r>
            <a:r>
              <a:rPr lang="en-US" sz="2600" dirty="0"/>
              <a:t>notice must be </a:t>
            </a:r>
            <a:r>
              <a:rPr lang="en-US" sz="2600" dirty="0" smtClean="0"/>
              <a:t>given</a:t>
            </a:r>
          </a:p>
          <a:p>
            <a:pPr lvl="1"/>
            <a:r>
              <a:rPr lang="en-US" sz="2600" dirty="0" smtClean="0"/>
              <a:t>Crediting partial years and “offsetting teaching time” “requires a change in the timing of the traditional non-renewal notice issuance.”  Boulanger</a:t>
            </a:r>
          </a:p>
          <a:p>
            <a:r>
              <a:rPr lang="en-US" sz="3000" dirty="0" smtClean="0"/>
              <a:t>Unclear </a:t>
            </a:r>
            <a:r>
              <a:rPr lang="en-US" sz="3000" dirty="0"/>
              <a:t>which absences need be “tacked on”</a:t>
            </a:r>
          </a:p>
          <a:p>
            <a:r>
              <a:rPr lang="en-US" sz="3000" dirty="0"/>
              <a:t>Will this apply to other </a:t>
            </a:r>
            <a:r>
              <a:rPr lang="en-US" sz="3000" dirty="0" smtClean="0"/>
              <a:t>partial years?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8559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990600"/>
            <a:ext cx="8102600" cy="5486400"/>
          </a:xfrm>
        </p:spPr>
      </p:pic>
    </p:spTree>
    <p:extLst>
      <p:ext uri="{BB962C8B-B14F-4D97-AF65-F5344CB8AC3E}">
        <p14:creationId xmlns:p14="http://schemas.microsoft.com/office/powerpoint/2010/main" val="1312712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Decision binding only on the present case</a:t>
            </a:r>
          </a:p>
          <a:p>
            <a:pPr lvl="1"/>
            <a:r>
              <a:rPr lang="en-US" sz="2200" dirty="0" smtClean="0"/>
              <a:t>How far will unions push this?</a:t>
            </a:r>
          </a:p>
          <a:p>
            <a:pPr lvl="1"/>
            <a:r>
              <a:rPr lang="en-US" sz="2200" dirty="0" smtClean="0"/>
              <a:t>Will arbitrators follow suit?  Limit?  Expand?</a:t>
            </a:r>
          </a:p>
          <a:p>
            <a:r>
              <a:rPr lang="en-US" sz="2600" dirty="0" smtClean="0"/>
              <a:t>Courts unlikely to weigh in any time soon</a:t>
            </a:r>
          </a:p>
          <a:p>
            <a:pPr lvl="1"/>
            <a:r>
              <a:rPr lang="en-US" sz="2200" dirty="0" smtClean="0"/>
              <a:t>Plymouth did not appeal </a:t>
            </a:r>
          </a:p>
          <a:p>
            <a:pPr lvl="1"/>
            <a:r>
              <a:rPr lang="en-US" sz="2200" dirty="0" smtClean="0"/>
              <a:t>Courts are “</a:t>
            </a:r>
            <a:r>
              <a:rPr lang="en-US" sz="2200" dirty="0"/>
              <a:t>strictly bound by the arbitrator’s factual findings and conclusion of law, even if they are in error.”  </a:t>
            </a:r>
            <a:r>
              <a:rPr lang="en-US" sz="2200" i="1" dirty="0" smtClean="0"/>
              <a:t>Sch. Comm. of Marshfield v. Marshfield Educ. Ass’n, </a:t>
            </a:r>
            <a:r>
              <a:rPr lang="en-US" sz="2200" dirty="0" smtClean="0"/>
              <a:t>84 Mass. App. Ct. 743, 752 (2014).</a:t>
            </a:r>
          </a:p>
          <a:p>
            <a:r>
              <a:rPr lang="en-US" sz="2600" dirty="0" smtClean="0"/>
              <a:t>Commissioner unlikely to weigh in</a:t>
            </a:r>
          </a:p>
          <a:p>
            <a:pPr lvl="1"/>
            <a:r>
              <a:rPr lang="en-US" sz="2200" dirty="0" smtClean="0"/>
              <a:t>Pre-</a:t>
            </a:r>
            <a:r>
              <a:rPr lang="en-US" sz="2200" i="1" dirty="0" smtClean="0"/>
              <a:t>Bilbo</a:t>
            </a:r>
            <a:r>
              <a:rPr lang="en-US" sz="2200" dirty="0" smtClean="0"/>
              <a:t>, school district attorneys requested that Commissioner decline to issue list of arbitrators when PTS status in dispute</a:t>
            </a:r>
            <a:endParaRPr lang="en-US" sz="2200" dirty="0"/>
          </a:p>
          <a:p>
            <a:pPr lvl="1"/>
            <a:r>
              <a:rPr lang="en-US" sz="2200" dirty="0" smtClean="0"/>
              <a:t>In </a:t>
            </a:r>
            <a:r>
              <a:rPr lang="en-US" sz="2200" i="1" dirty="0" smtClean="0"/>
              <a:t>Barbara Whittier and Blackstone Valley Vocational</a:t>
            </a:r>
            <a:r>
              <a:rPr lang="en-US" sz="2200" dirty="0" smtClean="0"/>
              <a:t>, Arbitrator Buckalew critiqued Commissioner’s original dismissal of § 42 petition, limited Commissioner’s duty to issue a list of arbitrators, “essentially a ministerial duty.”</a:t>
            </a:r>
            <a:endParaRPr lang="en-US" sz="22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178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1662</Words>
  <Application>Microsoft Office PowerPoint</Application>
  <PresentationFormat>On-screen Show (4:3)</PresentationFormat>
  <Paragraphs>137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M.A.S.P.A. January 26, 2018</vt:lpstr>
      <vt:lpstr>Bilbo and Plymouth Public Schools</vt:lpstr>
      <vt:lpstr>Question Presented</vt:lpstr>
      <vt:lpstr>Background</vt:lpstr>
      <vt:lpstr>Complicated Procedural History</vt:lpstr>
      <vt:lpstr>Arbitration Award</vt:lpstr>
      <vt:lpstr>Tacking-On 60 Days</vt:lpstr>
      <vt:lpstr>PowerPoint Presentation</vt:lpstr>
      <vt:lpstr>Now What?</vt:lpstr>
      <vt:lpstr>Key Take-Aways</vt:lpstr>
      <vt:lpstr>       Time’s Up!   Sexual Harassment Review</vt:lpstr>
      <vt:lpstr>Mass Law: MGL, c.151B, sec 4, </vt:lpstr>
      <vt:lpstr>Sexual Harassment</vt:lpstr>
      <vt:lpstr>Sexual harassment defined</vt:lpstr>
      <vt:lpstr>Objectionable conduct</vt:lpstr>
      <vt:lpstr>Unwelcome conduct</vt:lpstr>
      <vt:lpstr>Standards for evaluating conduct/language</vt:lpstr>
      <vt:lpstr>Standards- Burden of Proof</vt:lpstr>
      <vt:lpstr>Employer liability for acts of supervisors</vt:lpstr>
      <vt:lpstr>Federal Law: Supervisor’s actions</vt:lpstr>
      <vt:lpstr>Employer liability for acts of other employees</vt:lpstr>
      <vt:lpstr>Constructive discharge/Transfer issues</vt:lpstr>
      <vt:lpstr>Sample Mass Decisions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M.A.S.P.A. January 26, 2018</dc:title>
  <dc:creator>mikeacer</dc:creator>
  <cp:lastModifiedBy>mikeacer</cp:lastModifiedBy>
  <cp:revision>3</cp:revision>
  <cp:lastPrinted>2018-01-22T15:55:06Z</cp:lastPrinted>
  <dcterms:created xsi:type="dcterms:W3CDTF">2018-01-22T15:51:55Z</dcterms:created>
  <dcterms:modified xsi:type="dcterms:W3CDTF">2018-01-22T16:49:17Z</dcterms:modified>
</cp:coreProperties>
</file>